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2x+2NE+so9BaLgPz2sT8WvlJd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13953-267C-495C-BA67-9BF1CE492B6D}">
  <a:tblStyle styleId="{D5E13953-267C-495C-BA67-9BF1CE492B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9"/>
          </a:solidFill>
        </a:fill>
      </a:tcStyle>
    </a:wholeTbl>
    <a:band1H>
      <a:tcTxStyle/>
      <a:tcStyle>
        <a:tcBdr/>
        <a:fill>
          <a:solidFill>
            <a:srgbClr val="CDCD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CD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D-7E4C-B209-FB1D827F87B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D-7E4C-B209-FB1D827F87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D-7E4C-B209-FB1D827F87BF}"/>
              </c:ext>
            </c:extLst>
          </c:dPt>
          <c:dLbls>
            <c:dLbl>
              <c:idx val="1"/>
              <c:layout>
                <c:manualLayout>
                  <c:x val="6.3324531680496496E-2"/>
                  <c:y val="1.1873350615135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D-7E4C-B209-FB1D827F8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Print</c:v>
                </c:pt>
                <c:pt idx="1">
                  <c:v>Digital</c:v>
                </c:pt>
                <c:pt idx="2">
                  <c:v>InPerson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16.5</c:v>
                </c:pt>
                <c:pt idx="1">
                  <c:v>78.5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AD-7E4C-B209-FB1D827F87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B-1E41-9D08-008E69245D5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9B-1E41-9D08-008E69245D5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9B-1E41-9D08-008E69245D51}"/>
              </c:ext>
            </c:extLst>
          </c:dPt>
          <c:dLbls>
            <c:dLbl>
              <c:idx val="1"/>
              <c:layout>
                <c:manualLayout>
                  <c:x val="5.7387856835449946E-2"/>
                  <c:y val="5.93667530756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9B-1E41-9D08-008E69245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Print</c:v>
                </c:pt>
                <c:pt idx="1">
                  <c:v>Digital</c:v>
                </c:pt>
                <c:pt idx="2">
                  <c:v>InPerson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74.8</c:v>
                </c:pt>
                <c:pt idx="2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9B-1E41-9D08-008E69245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B-2B41-BEB4-2428D95AE0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B-2B41-BEB4-2428D95AE0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1B-2B41-BEB4-2428D95AE0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21B-2B41-BEB4-2428D95AE0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1B-2B41-BEB4-2428D95AE0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1B-2B41-BEB4-2428D95AE0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21B-2B41-BEB4-2428D95AE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(F)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13297</c:v>
                </c:pt>
                <c:pt idx="1">
                  <c:v>13822</c:v>
                </c:pt>
                <c:pt idx="2">
                  <c:v>14332</c:v>
                </c:pt>
                <c:pt idx="3">
                  <c:v>14762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1B-2B41-BEB4-2428D95AE0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27"/>
        <c:axId val="224723071"/>
        <c:axId val="224519983"/>
      </c:barChart>
      <c:catAx>
        <c:axId val="22472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19983"/>
        <c:crosses val="autoZero"/>
        <c:auto val="1"/>
        <c:lblAlgn val="ctr"/>
        <c:lblOffset val="100"/>
        <c:noMultiLvlLbl val="0"/>
      </c:catAx>
      <c:valAx>
        <c:axId val="2245199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472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image">
  <p:cSld name="Blank w/ im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8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834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8"/>
          <p:cNvSpPr>
            <a:spLocks noGrp="1"/>
          </p:cNvSpPr>
          <p:nvPr>
            <p:ph type="pic" idx="2"/>
          </p:nvPr>
        </p:nvSpPr>
        <p:spPr>
          <a:xfrm>
            <a:off x="516834" y="411163"/>
            <a:ext cx="11158331" cy="559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36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charcoal">
  <p:cSld name="Divider slide charcoa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7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4" name="Google Shape;8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552" y="457200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47"/>
          <p:cNvSpPr/>
          <p:nvPr/>
        </p:nvSpPr>
        <p:spPr>
          <a:xfrm>
            <a:off x="6647752" y="-1"/>
            <a:ext cx="5544248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33344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irs (background)">
  <p:cSld name="Stairs (background)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8"/>
          <p:cNvPicPr preferRelativeResize="0"/>
          <p:nvPr/>
        </p:nvPicPr>
        <p:blipFill rotWithShape="1">
          <a:blip r:embed="rId2">
            <a:alphaModFix amt="15000"/>
          </a:blip>
          <a:srcRect r="-71"/>
          <a:stretch/>
        </p:blipFill>
        <p:spPr>
          <a:xfrm>
            <a:off x="0" y="0"/>
            <a:ext cx="12196064" cy="686028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8"/>
          <p:cNvSpPr txBox="1">
            <a:spLocks noGrp="1"/>
          </p:cNvSpPr>
          <p:nvPr>
            <p:ph type="title"/>
          </p:nvPr>
        </p:nvSpPr>
        <p:spPr>
          <a:xfrm>
            <a:off x="1991544" y="1887180"/>
            <a:ext cx="8795725" cy="364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D3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49"/>
          <p:cNvPicPr preferRelativeResize="0"/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0" y="221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9"/>
          <p:cNvSpPr txBox="1">
            <a:spLocks noGrp="1"/>
          </p:cNvSpPr>
          <p:nvPr>
            <p:ph type="body" idx="1"/>
          </p:nvPr>
        </p:nvSpPr>
        <p:spPr>
          <a:xfrm>
            <a:off x="1991545" y="4611204"/>
            <a:ext cx="872946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title"/>
          </p:nvPr>
        </p:nvSpPr>
        <p:spPr>
          <a:xfrm>
            <a:off x="1991543" y="1765261"/>
            <a:ext cx="8729465" cy="245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 (light) w/ head &amp; bullets">
  <p:cSld name="Sidebar (light) w/ head &amp; bulle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0"/>
          <p:cNvSpPr/>
          <p:nvPr/>
        </p:nvSpPr>
        <p:spPr>
          <a:xfrm>
            <a:off x="6647752" y="-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0"/>
          <p:cNvSpPr/>
          <p:nvPr/>
        </p:nvSpPr>
        <p:spPr>
          <a:xfrm>
            <a:off x="0" y="-1"/>
            <a:ext cx="4682836" cy="68857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3" name="Google Shape;10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0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1"/>
          </p:nvPr>
        </p:nvSpPr>
        <p:spPr>
          <a:xfrm>
            <a:off x="5414361" y="1684851"/>
            <a:ext cx="6005941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 (light) w/ head &amp; bullets">
  <p:cSld name="Angle (light) w/ head &amp; bulle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/>
          <p:nvPr/>
        </p:nvSpPr>
        <p:spPr>
          <a:xfrm>
            <a:off x="-21771" y="-10886"/>
            <a:ext cx="5932714" cy="6879772"/>
          </a:xfrm>
          <a:custGeom>
            <a:avLst/>
            <a:gdLst/>
            <a:ahLst/>
            <a:cxnLst/>
            <a:rect l="l" t="t" r="r" b="b"/>
            <a:pathLst>
              <a:path w="5932714" h="6879772" extrusionOk="0">
                <a:moveTo>
                  <a:pt x="0" y="10886"/>
                </a:moveTo>
                <a:cubicBezTo>
                  <a:pt x="3628" y="2300515"/>
                  <a:pt x="7257" y="4590143"/>
                  <a:pt x="10885" y="6879772"/>
                </a:cubicBezTo>
                <a:lnTo>
                  <a:pt x="5932714" y="6868886"/>
                </a:lnTo>
                <a:lnTo>
                  <a:pt x="2873828" y="0"/>
                </a:lnTo>
                <a:lnTo>
                  <a:pt x="0" y="1088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28991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1"/>
          <p:cNvSpPr txBox="1">
            <a:spLocks noGrp="1"/>
          </p:cNvSpPr>
          <p:nvPr>
            <p:ph type="body" idx="1"/>
          </p:nvPr>
        </p:nvSpPr>
        <p:spPr>
          <a:xfrm>
            <a:off x="5443538" y="2125980"/>
            <a:ext cx="5779633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 (dark) w/ head &amp; bullets">
  <p:cSld name="Angle (dark) w/ head &amp; bulle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/>
          <p:nvPr/>
        </p:nvSpPr>
        <p:spPr>
          <a:xfrm>
            <a:off x="-21771" y="-10886"/>
            <a:ext cx="5932714" cy="6879772"/>
          </a:xfrm>
          <a:custGeom>
            <a:avLst/>
            <a:gdLst/>
            <a:ahLst/>
            <a:cxnLst/>
            <a:rect l="l" t="t" r="r" b="b"/>
            <a:pathLst>
              <a:path w="5932714" h="6879772" extrusionOk="0">
                <a:moveTo>
                  <a:pt x="0" y="10886"/>
                </a:moveTo>
                <a:cubicBezTo>
                  <a:pt x="3628" y="2300515"/>
                  <a:pt x="7257" y="4590143"/>
                  <a:pt x="10885" y="6879772"/>
                </a:cubicBezTo>
                <a:lnTo>
                  <a:pt x="5932714" y="6868886"/>
                </a:lnTo>
                <a:lnTo>
                  <a:pt x="2873828" y="0"/>
                </a:lnTo>
                <a:lnTo>
                  <a:pt x="0" y="10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2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28991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body" idx="1"/>
          </p:nvPr>
        </p:nvSpPr>
        <p:spPr>
          <a:xfrm>
            <a:off x="5414361" y="2064861"/>
            <a:ext cx="6005941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 (dark) w/ head &amp; bullets">
  <p:cSld name="Sidebar (dark) w/ head &amp; bulle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3"/>
          <p:cNvSpPr/>
          <p:nvPr/>
        </p:nvSpPr>
        <p:spPr>
          <a:xfrm>
            <a:off x="6647752" y="-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3"/>
          <p:cNvSpPr/>
          <p:nvPr/>
        </p:nvSpPr>
        <p:spPr>
          <a:xfrm>
            <a:off x="0" y="0"/>
            <a:ext cx="46828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2" name="Google Shape;12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3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53"/>
          <p:cNvSpPr txBox="1">
            <a:spLocks noGrp="1"/>
          </p:cNvSpPr>
          <p:nvPr>
            <p:ph type="body" idx="1"/>
          </p:nvPr>
        </p:nvSpPr>
        <p:spPr>
          <a:xfrm>
            <a:off x="5414361" y="1805874"/>
            <a:ext cx="6005941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w/ &quot;A&quot;">
  <p:cSld name="Title &amp; bullets w/ &quot;A&quot;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4"/>
          <p:cNvSpPr/>
          <p:nvPr/>
        </p:nvSpPr>
        <p:spPr>
          <a:xfrm>
            <a:off x="6647752" y="-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1"/>
          </p:nvPr>
        </p:nvSpPr>
        <p:spPr>
          <a:xfrm>
            <a:off x="1923013" y="1794476"/>
            <a:ext cx="9249405" cy="416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0" name="Google Shape;13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 &quot;A&quot;">
  <p:cSld name="Two columns w/ &quot;A&quot;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5"/>
          <p:cNvSpPr/>
          <p:nvPr/>
        </p:nvSpPr>
        <p:spPr>
          <a:xfrm>
            <a:off x="6647752" y="-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5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55"/>
          <p:cNvSpPr txBox="1">
            <a:spLocks noGrp="1"/>
          </p:cNvSpPr>
          <p:nvPr>
            <p:ph type="title"/>
          </p:nvPr>
        </p:nvSpPr>
        <p:spPr>
          <a:xfrm>
            <a:off x="1991544" y="566176"/>
            <a:ext cx="9141276" cy="10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body" idx="1"/>
          </p:nvPr>
        </p:nvSpPr>
        <p:spPr>
          <a:xfrm>
            <a:off x="1991544" y="2078182"/>
            <a:ext cx="4320480" cy="395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body" idx="2"/>
          </p:nvPr>
        </p:nvSpPr>
        <p:spPr>
          <a:xfrm>
            <a:off x="6812340" y="2078182"/>
            <a:ext cx="4320480" cy="395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 w/ photo">
  <p:cSld name="Sidebar w/ phot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6"/>
          <p:cNvSpPr/>
          <p:nvPr/>
        </p:nvSpPr>
        <p:spPr>
          <a:xfrm>
            <a:off x="-1" y="-1"/>
            <a:ext cx="4848447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BF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6"/>
          <p:cNvSpPr/>
          <p:nvPr/>
        </p:nvSpPr>
        <p:spPr>
          <a:xfrm>
            <a:off x="6631128" y="292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6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56"/>
          <p:cNvSpPr txBox="1">
            <a:spLocks noGrp="1"/>
          </p:cNvSpPr>
          <p:nvPr>
            <p:ph type="title"/>
          </p:nvPr>
        </p:nvSpPr>
        <p:spPr>
          <a:xfrm>
            <a:off x="5544249" y="393241"/>
            <a:ext cx="6027720" cy="6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3" name="Google Shape;14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6"/>
          <p:cNvSpPr>
            <a:spLocks noGrp="1"/>
          </p:cNvSpPr>
          <p:nvPr>
            <p:ph type="pic" idx="2"/>
          </p:nvPr>
        </p:nvSpPr>
        <p:spPr>
          <a:xfrm>
            <a:off x="0" y="3789363"/>
            <a:ext cx="5159375" cy="306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body" idx="1"/>
          </p:nvPr>
        </p:nvSpPr>
        <p:spPr>
          <a:xfrm>
            <a:off x="5544248" y="1653988"/>
            <a:ext cx="6027720" cy="43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226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－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/ no photo">
  <p:cSld name="Title slide / no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/>
          <p:nvPr/>
        </p:nvSpPr>
        <p:spPr>
          <a:xfrm>
            <a:off x="0" y="-11430"/>
            <a:ext cx="12192000" cy="6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9"/>
          <p:cNvSpPr/>
          <p:nvPr/>
        </p:nvSpPr>
        <p:spPr>
          <a:xfrm>
            <a:off x="2831375" y="-11430"/>
            <a:ext cx="8213272" cy="6881062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9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blank + logo">
  <p:cSld name="Title &amp; bullets blank + log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 txBox="1">
            <a:spLocks noGrp="1"/>
          </p:cNvSpPr>
          <p:nvPr>
            <p:ph type="title"/>
          </p:nvPr>
        </p:nvSpPr>
        <p:spPr>
          <a:xfrm>
            <a:off x="1991544" y="962246"/>
            <a:ext cx="9459558" cy="7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055" y="408973"/>
            <a:ext cx="918992" cy="15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7"/>
          <p:cNvSpPr txBox="1">
            <a:spLocks noGrp="1"/>
          </p:cNvSpPr>
          <p:nvPr>
            <p:ph type="body" idx="1"/>
          </p:nvPr>
        </p:nvSpPr>
        <p:spPr>
          <a:xfrm>
            <a:off x="1991544" y="2065598"/>
            <a:ext cx="9141276" cy="395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Charcoal)">
  <p:cSld name="Blank (Charcoal)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D3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/ no subtitle">
  <p:cSld name="Title slide / no sub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9"/>
          <p:cNvSpPr/>
          <p:nvPr/>
        </p:nvSpPr>
        <p:spPr>
          <a:xfrm>
            <a:off x="0" y="0"/>
            <a:ext cx="12192000" cy="6869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9"/>
          <p:cNvPicPr preferRelativeResize="0"/>
          <p:nvPr/>
        </p:nvPicPr>
        <p:blipFill rotWithShape="1">
          <a:blip r:embed="rId2">
            <a:alphaModFix amt="56000"/>
          </a:blip>
          <a:srcRect l="-22121"/>
          <a:stretch/>
        </p:blipFill>
        <p:spPr>
          <a:xfrm>
            <a:off x="3581400" y="-1"/>
            <a:ext cx="8610600" cy="6886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9"/>
          <p:cNvSpPr/>
          <p:nvPr/>
        </p:nvSpPr>
        <p:spPr>
          <a:xfrm>
            <a:off x="2790873" y="-17394"/>
            <a:ext cx="8213272" cy="6886823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9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103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body" idx="1"/>
          </p:nvPr>
        </p:nvSpPr>
        <p:spPr>
          <a:xfrm>
            <a:off x="784916" y="4488350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59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29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9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1" name="Google Shape;16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">
  <p:cSld name="Spli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D3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0"/>
          <p:cNvSpPr txBox="1">
            <a:spLocks noGrp="1"/>
          </p:cNvSpPr>
          <p:nvPr>
            <p:ph type="title"/>
          </p:nvPr>
        </p:nvSpPr>
        <p:spPr>
          <a:xfrm>
            <a:off x="516834" y="2491408"/>
            <a:ext cx="5062331" cy="19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60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834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0"/>
          <p:cNvSpPr>
            <a:spLocks noGrp="1"/>
          </p:cNvSpPr>
          <p:nvPr>
            <p:ph type="pic" idx="2"/>
          </p:nvPr>
        </p:nvSpPr>
        <p:spPr>
          <a:xfrm>
            <a:off x="6215063" y="411163"/>
            <a:ext cx="5845175" cy="559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36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head shots">
  <p:cSld name="Three head sho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1"/>
          <p:cNvSpPr>
            <a:spLocks noGrp="1"/>
          </p:cNvSpPr>
          <p:nvPr>
            <p:ph type="pic" idx="2"/>
          </p:nvPr>
        </p:nvSpPr>
        <p:spPr>
          <a:xfrm>
            <a:off x="846667" y="1343982"/>
            <a:ext cx="1052143" cy="12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61"/>
          <p:cNvSpPr txBox="1">
            <a:spLocks noGrp="1"/>
          </p:cNvSpPr>
          <p:nvPr>
            <p:ph type="title"/>
          </p:nvPr>
        </p:nvSpPr>
        <p:spPr>
          <a:xfrm>
            <a:off x="2181815" y="541244"/>
            <a:ext cx="9039904" cy="47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61"/>
          <p:cNvSpPr txBox="1">
            <a:spLocks noGrp="1"/>
          </p:cNvSpPr>
          <p:nvPr>
            <p:ph type="body" idx="1"/>
          </p:nvPr>
        </p:nvSpPr>
        <p:spPr>
          <a:xfrm>
            <a:off x="2181815" y="1335967"/>
            <a:ext cx="3010343" cy="14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2" name="Google Shape;172;p61"/>
          <p:cNvCxnSpPr/>
          <p:nvPr/>
        </p:nvCxnSpPr>
        <p:spPr>
          <a:xfrm>
            <a:off x="355601" y="2751394"/>
            <a:ext cx="11546714" cy="0"/>
          </a:xfrm>
          <a:prstGeom prst="straightConnector1">
            <a:avLst/>
          </a:prstGeom>
          <a:noFill/>
          <a:ln w="9525" cap="flat" cmpd="sng">
            <a:solidFill>
              <a:srgbClr val="0079A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1"/>
          <p:cNvCxnSpPr/>
          <p:nvPr/>
        </p:nvCxnSpPr>
        <p:spPr>
          <a:xfrm>
            <a:off x="355601" y="4292328"/>
            <a:ext cx="11546714" cy="0"/>
          </a:xfrm>
          <a:prstGeom prst="straightConnector1">
            <a:avLst/>
          </a:prstGeom>
          <a:noFill/>
          <a:ln w="9525" cap="flat" cmpd="sng">
            <a:solidFill>
              <a:srgbClr val="0079A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61"/>
          <p:cNvSpPr txBox="1">
            <a:spLocks noGrp="1"/>
          </p:cNvSpPr>
          <p:nvPr>
            <p:ph type="body" idx="3"/>
          </p:nvPr>
        </p:nvSpPr>
        <p:spPr>
          <a:xfrm>
            <a:off x="5438424" y="1343983"/>
            <a:ext cx="5783295" cy="1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1484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－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TR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61"/>
          <p:cNvSpPr txBox="1">
            <a:spLocks noGrp="1"/>
          </p:cNvSpPr>
          <p:nvPr>
            <p:ph type="body" idx="4"/>
          </p:nvPr>
        </p:nvSpPr>
        <p:spPr>
          <a:xfrm>
            <a:off x="2181815" y="2876910"/>
            <a:ext cx="3010343" cy="14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61"/>
          <p:cNvSpPr txBox="1">
            <a:spLocks noGrp="1"/>
          </p:cNvSpPr>
          <p:nvPr>
            <p:ph type="body" idx="5"/>
          </p:nvPr>
        </p:nvSpPr>
        <p:spPr>
          <a:xfrm>
            <a:off x="5438424" y="2884926"/>
            <a:ext cx="5783295" cy="1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1484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－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TR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body" idx="6"/>
          </p:nvPr>
        </p:nvSpPr>
        <p:spPr>
          <a:xfrm>
            <a:off x="2181815" y="4417844"/>
            <a:ext cx="3010343" cy="14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body" idx="7"/>
          </p:nvPr>
        </p:nvSpPr>
        <p:spPr>
          <a:xfrm>
            <a:off x="5438424" y="4425860"/>
            <a:ext cx="5783295" cy="1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1484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－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TR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61"/>
          <p:cNvSpPr>
            <a:spLocks noGrp="1"/>
          </p:cNvSpPr>
          <p:nvPr>
            <p:ph type="pic" idx="8"/>
          </p:nvPr>
        </p:nvSpPr>
        <p:spPr>
          <a:xfrm>
            <a:off x="846667" y="2876910"/>
            <a:ext cx="1052143" cy="12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61"/>
          <p:cNvSpPr>
            <a:spLocks noGrp="1"/>
          </p:cNvSpPr>
          <p:nvPr>
            <p:ph type="pic" idx="9"/>
          </p:nvPr>
        </p:nvSpPr>
        <p:spPr>
          <a:xfrm>
            <a:off x="846667" y="4417844"/>
            <a:ext cx="1052143" cy="12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6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pie chart">
  <p:cSld name="Double pie char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2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055" y="408973"/>
            <a:ext cx="918992" cy="15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2"/>
          <p:cNvSpPr txBox="1">
            <a:spLocks noGrp="1"/>
          </p:cNvSpPr>
          <p:nvPr>
            <p:ph type="body" idx="1"/>
          </p:nvPr>
        </p:nvSpPr>
        <p:spPr>
          <a:xfrm>
            <a:off x="779055" y="1199708"/>
            <a:ext cx="4542245" cy="31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1908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body" idx="2"/>
          </p:nvPr>
        </p:nvSpPr>
        <p:spPr>
          <a:xfrm>
            <a:off x="7029724" y="1199708"/>
            <a:ext cx="4542245" cy="31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1908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62"/>
          <p:cNvSpPr>
            <a:spLocks noGrp="1"/>
          </p:cNvSpPr>
          <p:nvPr>
            <p:ph type="chart" idx="3"/>
          </p:nvPr>
        </p:nvSpPr>
        <p:spPr>
          <a:xfrm>
            <a:off x="779463" y="1739900"/>
            <a:ext cx="4541837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62"/>
          <p:cNvSpPr>
            <a:spLocks noGrp="1"/>
          </p:cNvSpPr>
          <p:nvPr>
            <p:ph type="chart" idx="4"/>
          </p:nvPr>
        </p:nvSpPr>
        <p:spPr>
          <a:xfrm>
            <a:off x="7029724" y="1739900"/>
            <a:ext cx="4541837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9" name="Google Shape;189;p62"/>
          <p:cNvCxnSpPr/>
          <p:nvPr/>
        </p:nvCxnSpPr>
        <p:spPr>
          <a:xfrm>
            <a:off x="6096000" y="1728216"/>
            <a:ext cx="0" cy="473608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D3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2725" y="2683730"/>
            <a:ext cx="5882822" cy="9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3"/>
          <p:cNvSpPr/>
          <p:nvPr/>
        </p:nvSpPr>
        <p:spPr>
          <a:xfrm>
            <a:off x="9566031" y="5443249"/>
            <a:ext cx="20257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Atypon.com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info@atypon.com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@atypon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women">
  <p:cSld name="Title slide w/ wome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0" y="-11430"/>
            <a:ext cx="12192000" cy="6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40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5041900" y="-11430"/>
            <a:ext cx="7150100" cy="6869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0"/>
          <p:cNvSpPr/>
          <p:nvPr/>
        </p:nvSpPr>
        <p:spPr>
          <a:xfrm>
            <a:off x="2831375" y="-11430"/>
            <a:ext cx="8213272" cy="6881062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0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0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abstract">
  <p:cSld name="Title slide w/ abstra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/>
          <p:nvPr/>
        </p:nvSpPr>
        <p:spPr>
          <a:xfrm>
            <a:off x="0" y="-11430"/>
            <a:ext cx="12192000" cy="6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1"/>
          <p:cNvPicPr preferRelativeResize="0"/>
          <p:nvPr/>
        </p:nvPicPr>
        <p:blipFill rotWithShape="1">
          <a:blip r:embed="rId2">
            <a:alphaModFix amt="51000"/>
          </a:blip>
          <a:srcRect/>
          <a:stretch/>
        </p:blipFill>
        <p:spPr>
          <a:xfrm>
            <a:off x="5181601" y="0"/>
            <a:ext cx="6964689" cy="69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1"/>
          <p:cNvSpPr/>
          <p:nvPr/>
        </p:nvSpPr>
        <p:spPr>
          <a:xfrm>
            <a:off x="2831375" y="-11430"/>
            <a:ext cx="8213272" cy="6881062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1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man">
  <p:cSld name="Title slide w/ ma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/>
          <p:nvPr/>
        </p:nvSpPr>
        <p:spPr>
          <a:xfrm>
            <a:off x="0" y="-11430"/>
            <a:ext cx="12192000" cy="688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42"/>
          <p:cNvPicPr preferRelativeResize="0"/>
          <p:nvPr/>
        </p:nvPicPr>
        <p:blipFill rotWithShape="1">
          <a:blip r:embed="rId2">
            <a:alphaModFix amt="57000"/>
          </a:blip>
          <a:srcRect t="-335"/>
          <a:stretch/>
        </p:blipFill>
        <p:spPr>
          <a:xfrm>
            <a:off x="5380864" y="-23062"/>
            <a:ext cx="6811135" cy="6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2"/>
          <p:cNvSpPr/>
          <p:nvPr/>
        </p:nvSpPr>
        <p:spPr>
          <a:xfrm>
            <a:off x="2831375" y="-23062"/>
            <a:ext cx="8213272" cy="6892694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2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9A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/>
          <p:nvPr/>
        </p:nvSpPr>
        <p:spPr>
          <a:xfrm>
            <a:off x="6647752" y="-1"/>
            <a:ext cx="5560872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3"/>
          <p:cNvSpPr/>
          <p:nvPr/>
        </p:nvSpPr>
        <p:spPr>
          <a:xfrm>
            <a:off x="0" y="0"/>
            <a:ext cx="46828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812" y="541244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3"/>
          <p:cNvSpPr txBox="1">
            <a:spLocks noGrp="1"/>
          </p:cNvSpPr>
          <p:nvPr>
            <p:ph type="body" idx="1"/>
          </p:nvPr>
        </p:nvSpPr>
        <p:spPr>
          <a:xfrm>
            <a:off x="5443538" y="1187829"/>
            <a:ext cx="5779633" cy="495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－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 w/ woman">
  <p:cSld name="Divide w/ woma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4"/>
          <p:cNvSpPr/>
          <p:nvPr/>
        </p:nvSpPr>
        <p:spPr>
          <a:xfrm>
            <a:off x="6647752" y="-1"/>
            <a:ext cx="5544248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33344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44"/>
          <p:cNvPicPr preferRelativeResize="0"/>
          <p:nvPr/>
        </p:nvPicPr>
        <p:blipFill rotWithShape="1">
          <a:blip r:embed="rId2">
            <a:alphaModFix amt="21000"/>
          </a:blip>
          <a:srcRect/>
          <a:stretch/>
        </p:blipFill>
        <p:spPr>
          <a:xfrm>
            <a:off x="0" y="0"/>
            <a:ext cx="12192000" cy="6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4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6" name="Google Shape;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552" y="457200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/ men">
  <p:cSld name="Divider w/ me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5"/>
          <p:cNvSpPr/>
          <p:nvPr/>
        </p:nvSpPr>
        <p:spPr>
          <a:xfrm>
            <a:off x="6647752" y="-1"/>
            <a:ext cx="5544248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33344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45"/>
          <p:cNvPicPr preferRelativeResize="0"/>
          <p:nvPr/>
        </p:nvPicPr>
        <p:blipFill rotWithShape="1">
          <a:blip r:embed="rId2">
            <a:alphaModFix amt="21000"/>
          </a:blip>
          <a:srcRect/>
          <a:stretch/>
        </p:blipFill>
        <p:spPr>
          <a:xfrm>
            <a:off x="0" y="-2923"/>
            <a:ext cx="12192000" cy="68550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Google Shape;7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552" y="457200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/ inspirational">
  <p:cSld name="Divider w/ inspiration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6"/>
          <p:cNvSpPr/>
          <p:nvPr/>
        </p:nvSpPr>
        <p:spPr>
          <a:xfrm>
            <a:off x="6647752" y="-1"/>
            <a:ext cx="5544248" cy="6855079"/>
          </a:xfrm>
          <a:custGeom>
            <a:avLst/>
            <a:gdLst/>
            <a:ahLst/>
            <a:cxnLst/>
            <a:rect l="l" t="t" r="r" b="b"/>
            <a:pathLst>
              <a:path w="5560872" h="6855079" extrusionOk="0">
                <a:moveTo>
                  <a:pt x="3106136" y="1"/>
                </a:moveTo>
                <a:lnTo>
                  <a:pt x="4396820" y="1"/>
                </a:lnTo>
                <a:cubicBezTo>
                  <a:pt x="4436601" y="-54"/>
                  <a:pt x="4472594" y="23628"/>
                  <a:pt x="4488392" y="60236"/>
                </a:cubicBezTo>
                <a:lnTo>
                  <a:pt x="5560872" y="2435246"/>
                </a:lnTo>
                <a:lnTo>
                  <a:pt x="5560872" y="5543065"/>
                </a:lnTo>
                <a:lnTo>
                  <a:pt x="3840843" y="1655731"/>
                </a:lnTo>
                <a:cubicBezTo>
                  <a:pt x="3818616" y="1604815"/>
                  <a:pt x="3759443" y="1581609"/>
                  <a:pt x="3708668" y="1603903"/>
                </a:cubicBezTo>
                <a:cubicBezTo>
                  <a:pt x="3685556" y="1614049"/>
                  <a:pt x="3667102" y="1632556"/>
                  <a:pt x="3656986" y="1655731"/>
                </a:cubicBezTo>
                <a:lnTo>
                  <a:pt x="2024938" y="5320521"/>
                </a:lnTo>
                <a:cubicBezTo>
                  <a:pt x="2017416" y="5336254"/>
                  <a:pt x="2024029" y="5355120"/>
                  <a:pt x="2039712" y="5362670"/>
                </a:cubicBezTo>
                <a:cubicBezTo>
                  <a:pt x="2047973" y="5366644"/>
                  <a:pt x="2057558" y="5366816"/>
                  <a:pt x="2065958" y="5363130"/>
                </a:cubicBezTo>
                <a:lnTo>
                  <a:pt x="3728770" y="4646182"/>
                </a:lnTo>
                <a:cubicBezTo>
                  <a:pt x="3778713" y="4627192"/>
                  <a:pt x="3834746" y="4650764"/>
                  <a:pt x="3856226" y="4699810"/>
                </a:cubicBezTo>
                <a:lnTo>
                  <a:pt x="4250318" y="5593053"/>
                </a:lnTo>
                <a:cubicBezTo>
                  <a:pt x="4273322" y="5643173"/>
                  <a:pt x="4251450" y="5702505"/>
                  <a:pt x="4201468" y="5725570"/>
                </a:cubicBezTo>
                <a:cubicBezTo>
                  <a:pt x="4198758" y="5726817"/>
                  <a:pt x="4195994" y="5727947"/>
                  <a:pt x="4193184" y="5728952"/>
                </a:cubicBezTo>
                <a:lnTo>
                  <a:pt x="1581034" y="6855048"/>
                </a:lnTo>
                <a:lnTo>
                  <a:pt x="102818" y="6855048"/>
                </a:lnTo>
                <a:cubicBezTo>
                  <a:pt x="47409" y="6856419"/>
                  <a:pt x="1393" y="6812478"/>
                  <a:pt x="30" y="6756918"/>
                </a:cubicBezTo>
                <a:cubicBezTo>
                  <a:pt x="-386" y="6739970"/>
                  <a:pt x="3479" y="6723193"/>
                  <a:pt x="11255" y="6708138"/>
                </a:cubicBezTo>
                <a:lnTo>
                  <a:pt x="11255" y="6711075"/>
                </a:lnTo>
                <a:lnTo>
                  <a:pt x="3014564" y="60236"/>
                </a:lnTo>
                <a:cubicBezTo>
                  <a:pt x="3030517" y="23752"/>
                  <a:pt x="3066417" y="141"/>
                  <a:pt x="3106136" y="1"/>
                </a:cubicBezTo>
                <a:close/>
              </a:path>
            </a:pathLst>
          </a:custGeom>
          <a:solidFill>
            <a:srgbClr val="33344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4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46"/>
          <p:cNvPicPr preferRelativeResize="0"/>
          <p:nvPr/>
        </p:nvPicPr>
        <p:blipFill rotWithShape="1">
          <a:blip r:embed="rId2">
            <a:alphaModFix amt="21000"/>
          </a:blip>
          <a:srcRect/>
          <a:stretch/>
        </p:blipFill>
        <p:spPr>
          <a:xfrm>
            <a:off x="0" y="0"/>
            <a:ext cx="12192000" cy="686943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0" name="Google Shape;8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552" y="457200"/>
            <a:ext cx="448936" cy="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98">
          <p15:clr>
            <a:srgbClr val="F26B43"/>
          </p15:clr>
        </p15:guide>
        <p15:guide id="2" pos="937">
          <p15:clr>
            <a:srgbClr val="F26B43"/>
          </p15:clr>
        </p15:guide>
        <p15:guide id="3" pos="1762">
          <p15:clr>
            <a:srgbClr val="F26B43"/>
          </p15:clr>
        </p15:guide>
        <p15:guide id="4" pos="2592">
          <p15:clr>
            <a:srgbClr val="F26B43"/>
          </p15:clr>
        </p15:guide>
        <p15:guide id="5" pos="3422">
          <p15:clr>
            <a:srgbClr val="F26B43"/>
          </p15:clr>
        </p15:guide>
        <p15:guide id="6" pos="4252">
          <p15:clr>
            <a:srgbClr val="F26B43"/>
          </p15:clr>
        </p15:guide>
        <p15:guide id="7" pos="5081">
          <p15:clr>
            <a:srgbClr val="F26B43"/>
          </p15:clr>
        </p15:guide>
        <p15:guide id="8" pos="5911">
          <p15:clr>
            <a:srgbClr val="F26B43"/>
          </p15:clr>
        </p15:guide>
        <p15:guide id="9" pos="6741">
          <p15:clr>
            <a:srgbClr val="F26B43"/>
          </p15:clr>
        </p15:guide>
        <p15:guide id="10" pos="7571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550">
          <p15:clr>
            <a:srgbClr val="F26B43"/>
          </p15:clr>
        </p15:guide>
        <p15:guide id="13" orient="horz" pos="1010">
          <p15:clr>
            <a:srgbClr val="F26B43"/>
          </p15:clr>
        </p15:guide>
        <p15:guide id="14" orient="horz" pos="1469">
          <p15:clr>
            <a:srgbClr val="F26B43"/>
          </p15:clr>
        </p15:guide>
        <p15:guide id="15" orient="horz" pos="1923">
          <p15:clr>
            <a:srgbClr val="F26B43"/>
          </p15:clr>
        </p15:guide>
        <p15:guide id="16" orient="horz" pos="2382">
          <p15:clr>
            <a:srgbClr val="F26B43"/>
          </p15:clr>
        </p15:guide>
        <p15:guide id="17" orient="horz" pos="2841">
          <p15:clr>
            <a:srgbClr val="F26B43"/>
          </p15:clr>
        </p15:guide>
        <p15:guide id="18" orient="horz" pos="3300">
          <p15:clr>
            <a:srgbClr val="F26B43"/>
          </p15:clr>
        </p15:guide>
        <p15:guide id="19" orient="horz" pos="3754">
          <p15:clr>
            <a:srgbClr val="F26B43"/>
          </p15:clr>
        </p15:guide>
        <p15:guide id="20" orient="horz" pos="4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hyperlink" Target="https://drive.google.com/drive/u/0/folders/1KS3vLPBxBJ05rR3ikTuaPvur2DUdIa0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drive/u/0/folders/1ZKGjSwimnbTeHviYW9CPPMwxRH0ISC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Atypon Presentation Template</a:t>
            </a:r>
            <a:endParaRPr/>
          </a:p>
        </p:txBody>
      </p:sp>
      <p:sp>
        <p:nvSpPr>
          <p:cNvPr id="253" name="Google Shape;253;p5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r>
              <a:rPr lang="en-US"/>
              <a:t>JUNE 2020</a:t>
            </a:r>
            <a:endParaRPr/>
          </a:p>
        </p:txBody>
      </p:sp>
      <p:sp>
        <p:nvSpPr>
          <p:cNvPr id="254" name="Google Shape;254;p5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r>
              <a:rPr lang="en-US" dirty="0"/>
              <a:t>Questions? </a:t>
            </a:r>
            <a:r>
              <a:rPr lang="en-US" dirty="0" err="1"/>
              <a:t>marketing@atypon.com</a:t>
            </a:r>
            <a:endParaRPr dirty="0"/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Calibri"/>
              <a:buNone/>
            </a:pPr>
            <a:endParaRPr dirty="0"/>
          </a:p>
        </p:txBody>
      </p:sp>
      <p:sp>
        <p:nvSpPr>
          <p:cNvPr id="256" name="Google Shape;256;p5"/>
          <p:cNvSpPr txBox="1">
            <a:spLocks noGrp="1"/>
          </p:cNvSpPr>
          <p:nvPr>
            <p:ph type="body" idx="4"/>
          </p:nvPr>
        </p:nvSpPr>
        <p:spPr>
          <a:xfrm>
            <a:off x="779463" y="2766950"/>
            <a:ext cx="5886380" cy="7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en-US" dirty="0"/>
              <a:t>User guidelines and tools for creating properly branded PowerPoint presentations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Divider slide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00" name="Google Shape;300;p11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Divider slide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Our software. </a:t>
            </a:r>
            <a:br>
              <a:rPr lang="en-US"/>
            </a:br>
            <a:r>
              <a:rPr lang="en-US"/>
              <a:t>Your content, brand,</a:t>
            </a:r>
            <a:br>
              <a:rPr lang="en-US"/>
            </a:br>
            <a:r>
              <a:rPr lang="en-US"/>
              <a:t>and vision.</a:t>
            </a:r>
            <a:endParaRPr/>
          </a:p>
        </p:txBody>
      </p:sp>
      <p:sp>
        <p:nvSpPr>
          <p:cNvPr id="306" name="Google Shape;306;p12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84427-0EE8-0261-6925-0F449C36AA76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639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Our software. </a:t>
            </a:r>
            <a:br>
              <a:rPr lang="en-US"/>
            </a:br>
            <a:r>
              <a:rPr lang="en-US"/>
              <a:t>Your content, brand,</a:t>
            </a:r>
            <a:br>
              <a:rPr lang="en-US"/>
            </a:br>
            <a:r>
              <a:rPr lang="en-US"/>
              <a:t>and vision.</a:t>
            </a:r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552" y="457200"/>
            <a:ext cx="448936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8EF8F-3100-29E1-BDE6-78D3CEE4F4E8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2133600" y="2294313"/>
            <a:ext cx="865366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Atypon develops software that lets publishers manage, market, and monetize any type of content.</a:t>
            </a:r>
            <a:endParaRPr dirty="0"/>
          </a:p>
        </p:txBody>
      </p:sp>
      <p:sp>
        <p:nvSpPr>
          <p:cNvPr id="320" name="Google Shape;320;p14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2925-65C8-50B4-D26E-5657DE31B2D5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title"/>
          </p:nvPr>
        </p:nvSpPr>
        <p:spPr>
          <a:xfrm>
            <a:off x="1991544" y="1484784"/>
            <a:ext cx="8729464" cy="245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body" idx="1"/>
          </p:nvPr>
        </p:nvSpPr>
        <p:spPr>
          <a:xfrm>
            <a:off x="1991545" y="4611204"/>
            <a:ext cx="872946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 here</a:t>
            </a:r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body" idx="1"/>
          </p:nvPr>
        </p:nvSpPr>
        <p:spPr>
          <a:xfrm>
            <a:off x="5414361" y="1684851"/>
            <a:ext cx="6005941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</a:pPr>
            <a:r>
              <a:rPr lang="en-US"/>
              <a:t>Header goes here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Bullet one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Bullet two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Bullet three</a:t>
            </a:r>
            <a:endParaRPr/>
          </a:p>
          <a:p>
            <a:pPr marL="628650" lvl="2" indent="-3333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－"/>
            </a:pPr>
            <a:r>
              <a:rPr lang="en-US"/>
              <a:t>Sub bullet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28991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</a:t>
            </a:r>
            <a:br>
              <a:rPr lang="en-US"/>
            </a:br>
            <a:r>
              <a:rPr lang="en-US"/>
              <a:t>here</a:t>
            </a: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body" idx="1"/>
          </p:nvPr>
        </p:nvSpPr>
        <p:spPr>
          <a:xfrm>
            <a:off x="5443538" y="2125980"/>
            <a:ext cx="5779633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Bullet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Bullet two</a:t>
            </a:r>
            <a:endParaRPr/>
          </a:p>
          <a:p>
            <a:pPr marL="633413" lvl="1" indent="-2254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⎼"/>
            </a:pPr>
            <a:r>
              <a:rPr lang="en-US"/>
              <a:t>Sub bullet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Bullet three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Slide with</a:t>
            </a:r>
            <a:br>
              <a:rPr lang="en-US"/>
            </a:br>
            <a:r>
              <a:rPr lang="en-US"/>
              <a:t>two subheads</a:t>
            </a:r>
            <a:endParaRPr/>
          </a:p>
        </p:txBody>
      </p:sp>
      <p:sp>
        <p:nvSpPr>
          <p:cNvPr id="348" name="Google Shape;348;p18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9" name="Google Shape;349;p18"/>
          <p:cNvSpPr txBox="1">
            <a:spLocks noGrp="1"/>
          </p:cNvSpPr>
          <p:nvPr>
            <p:ph type="body" idx="1"/>
          </p:nvPr>
        </p:nvSpPr>
        <p:spPr>
          <a:xfrm>
            <a:off x="5414361" y="1684851"/>
            <a:ext cx="6005941" cy="143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</a:pPr>
            <a:r>
              <a:rPr lang="en-US"/>
              <a:t>Header Goes Here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Bullet one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Bullet two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>
            <a:off x="5414361" y="3429000"/>
            <a:ext cx="6005941" cy="143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Header Goes Here</a:t>
            </a:r>
            <a:endParaRPr/>
          </a:p>
          <a:p>
            <a:pPr marL="173038" marR="0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 one</a:t>
            </a:r>
            <a:endParaRPr/>
          </a:p>
          <a:p>
            <a:pPr marL="173038" marR="0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 two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"/>
          <p:cNvSpPr txBox="1">
            <a:spLocks noGrp="1"/>
          </p:cNvSpPr>
          <p:nvPr>
            <p:ph type="title"/>
          </p:nvPr>
        </p:nvSpPr>
        <p:spPr>
          <a:xfrm>
            <a:off x="771698" y="2796988"/>
            <a:ext cx="2899154" cy="106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Active</a:t>
            </a:r>
            <a:br>
              <a:rPr lang="en-US"/>
            </a:br>
            <a:r>
              <a:rPr lang="en-US"/>
              <a:t>Publishing</a:t>
            </a:r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body" idx="1"/>
          </p:nvPr>
        </p:nvSpPr>
        <p:spPr>
          <a:xfrm>
            <a:off x="5701553" y="2158990"/>
            <a:ext cx="5718749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</a:pPr>
            <a:r>
              <a:rPr lang="en-US"/>
              <a:t>Active Publishing is a new strategy</a:t>
            </a:r>
            <a:br>
              <a:rPr lang="en-US"/>
            </a:br>
            <a:r>
              <a:rPr lang="en-US"/>
              <a:t>for online publishers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Shift the paradigm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Change your strategy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Engage your readers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8CF7C-76C8-675D-C4DF-E8A183484872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/>
          <p:nvPr/>
        </p:nvSpPr>
        <p:spPr>
          <a:xfrm>
            <a:off x="476596" y="1480107"/>
            <a:ext cx="5619403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Typography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type should be Calibri regular, bold, or italic.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other typefaces should be used.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Titles are always black and bold.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Subtitles are always cobalt (dark blue) and bold.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 text is always black.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can be sized as appropriate.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Bullets are always solid and round.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 bullets are always warm red, sized at 100%.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bullets are gray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dashes.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Graphics, tables, and charts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Slides at the end of this deck contain resizable arrows, brackets, and flags for callouts that can be pasted into any slide, as well as sample tables and charts.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6538333" y="1480107"/>
            <a:ext cx="5177071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Layout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Headlines are always in the same position.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boxes can be moved as needed. 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Illustrations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screenshots as large as possible. Put them on blank white slides. Use flags for captions.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Master pages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master pages contain options for slide layouts not in the deck itself. Click on “Insert new slide” to see the full range of options.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Logos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Company and product logos, wordmarks, and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lettermarks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can be found on the last slide in this deck.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1534509" y="148471"/>
            <a:ext cx="86710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E4B45"/>
                </a:solidFill>
                <a:latin typeface="Calibri"/>
                <a:ea typeface="Calibri"/>
                <a:cs typeface="Calibri"/>
                <a:sym typeface="Calibri"/>
              </a:rPr>
              <a:t>Branding guidelines for use with this template</a:t>
            </a:r>
            <a:endParaRPr dirty="0"/>
          </a:p>
        </p:txBody>
      </p:sp>
      <p:sp>
        <p:nvSpPr>
          <p:cNvPr id="203" name="Google Shape;203;p1"/>
          <p:cNvSpPr txBox="1"/>
          <p:nvPr/>
        </p:nvSpPr>
        <p:spPr>
          <a:xfrm>
            <a:off x="8240110" y="6369269"/>
            <a:ext cx="347529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A4E5"/>
                </a:solidFill>
                <a:latin typeface="Calibri"/>
                <a:ea typeface="Calibri"/>
                <a:cs typeface="Calibri"/>
                <a:sym typeface="Calibri"/>
              </a:rPr>
              <a:t>Template revised: July 1, 2020</a:t>
            </a:r>
            <a:endParaRPr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57723"/>
            <a:ext cx="4183246" cy="19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Active</a:t>
            </a:r>
            <a:br>
              <a:rPr lang="en-US"/>
            </a:br>
            <a:r>
              <a:rPr lang="en-US"/>
              <a:t>Publishing</a:t>
            </a:r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body" idx="1"/>
          </p:nvPr>
        </p:nvSpPr>
        <p:spPr>
          <a:xfrm>
            <a:off x="5414361" y="1805874"/>
            <a:ext cx="6005941" cy="39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44"/>
              <a:buFont typeface="Arial"/>
              <a:buNone/>
            </a:pPr>
            <a:r>
              <a:rPr lang="en-US"/>
              <a:t>Active Publishing is a new strategy</a:t>
            </a:r>
            <a:br>
              <a:rPr lang="en-US"/>
            </a:br>
            <a:r>
              <a:rPr lang="en-US"/>
              <a:t>for online publishers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Shift the paradigm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Change your strategy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Engage your readers</a:t>
            </a:r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body" idx="1"/>
          </p:nvPr>
        </p:nvSpPr>
        <p:spPr>
          <a:xfrm>
            <a:off x="646199" y="4921250"/>
            <a:ext cx="3536950" cy="116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flag can be used as a sidebar to call out additional or important information.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9AFBE-DCEF-4C32-99B6-E53AE293B4AC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 txBox="1">
            <a:spLocks noGrp="1"/>
          </p:cNvSpPr>
          <p:nvPr>
            <p:ph type="body" idx="1"/>
          </p:nvPr>
        </p:nvSpPr>
        <p:spPr>
          <a:xfrm>
            <a:off x="1923013" y="1942393"/>
            <a:ext cx="9249405" cy="416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9713" lvl="0" indent="-23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Expand your reach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Get discovered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Connect with readers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Accelerate product creation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Understand your readers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Convert visitors to customers</a:t>
            </a:r>
            <a:endParaRPr dirty="0"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 dirty="0"/>
              <a:t>Amplify your brand</a:t>
            </a:r>
            <a:endParaRPr dirty="0"/>
          </a:p>
          <a:p>
            <a:pPr marL="239713" lvl="0" indent="-746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374" name="Google Shape;374;p21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75" name="Google Shape;375;p21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Technology for publishing the </a:t>
            </a:r>
            <a:br>
              <a:rPr lang="en-US" dirty="0"/>
            </a:br>
            <a:r>
              <a:rPr lang="en-US" dirty="0"/>
              <a:t>world’s most important content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49273-48A4-66E0-559F-365FD35D55EC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82" name="Google Shape;382;p22"/>
          <p:cNvSpPr txBox="1">
            <a:spLocks noGrp="1"/>
          </p:cNvSpPr>
          <p:nvPr>
            <p:ph type="title"/>
          </p:nvPr>
        </p:nvSpPr>
        <p:spPr>
          <a:xfrm>
            <a:off x="1991544" y="566176"/>
            <a:ext cx="9141276" cy="10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 here/bold</a:t>
            </a:r>
            <a:endParaRPr/>
          </a:p>
        </p:txBody>
      </p:sp>
      <p:sp>
        <p:nvSpPr>
          <p:cNvPr id="383" name="Google Shape;383;p22"/>
          <p:cNvSpPr txBox="1">
            <a:spLocks noGrp="1"/>
          </p:cNvSpPr>
          <p:nvPr>
            <p:ph type="body" idx="1"/>
          </p:nvPr>
        </p:nvSpPr>
        <p:spPr>
          <a:xfrm>
            <a:off x="1991544" y="2078182"/>
            <a:ext cx="4320480" cy="395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</a:pPr>
            <a:r>
              <a:rPr lang="en-US"/>
              <a:t>Column one</a:t>
            </a:r>
            <a:endParaRPr/>
          </a:p>
          <a:p>
            <a:pPr marL="236538" lvl="1" indent="-2254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slide is for two columns</a:t>
            </a:r>
            <a:endParaRPr/>
          </a:p>
          <a:p>
            <a:pPr marL="236538" lvl="1" indent="-22542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 can put main bullets</a:t>
            </a:r>
            <a:endParaRPr/>
          </a:p>
          <a:p>
            <a:pPr marL="236538" lvl="1" indent="-22542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Main bullets with</a:t>
            </a:r>
            <a:endParaRPr/>
          </a:p>
          <a:p>
            <a:pPr marL="628650" lvl="2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－"/>
            </a:pPr>
            <a:r>
              <a:rPr lang="en-US"/>
              <a:t>Sub bullets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</a:pPr>
            <a:endParaRPr/>
          </a:p>
          <a:p>
            <a:pPr marL="806450" lvl="3" indent="-4762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84" name="Google Shape;384;p22"/>
          <p:cNvSpPr txBox="1">
            <a:spLocks noGrp="1"/>
          </p:cNvSpPr>
          <p:nvPr>
            <p:ph type="body" idx="2"/>
          </p:nvPr>
        </p:nvSpPr>
        <p:spPr>
          <a:xfrm>
            <a:off x="6812340" y="2078182"/>
            <a:ext cx="4320480" cy="395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56"/>
              <a:buFont typeface="Arial"/>
              <a:buNone/>
            </a:pPr>
            <a:r>
              <a:rPr lang="en-US"/>
              <a:t>Column two</a:t>
            </a:r>
            <a:endParaRPr/>
          </a:p>
          <a:p>
            <a:pPr marL="236538" lvl="1" indent="-2270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Second column bullet</a:t>
            </a:r>
            <a:endParaRPr/>
          </a:p>
          <a:p>
            <a:pPr marL="628650" lvl="2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－"/>
            </a:pPr>
            <a:r>
              <a:rPr lang="en-US"/>
              <a:t>Sub bullet for second column</a:t>
            </a:r>
            <a:endParaRPr/>
          </a:p>
          <a:p>
            <a:pPr marL="236538" lvl="1" indent="-2270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You can add a line to separate the columns</a:t>
            </a:r>
            <a:endParaRPr/>
          </a:p>
        </p:txBody>
      </p:sp>
      <p:cxnSp>
        <p:nvCxnSpPr>
          <p:cNvPr id="385" name="Google Shape;385;p22"/>
          <p:cNvCxnSpPr/>
          <p:nvPr/>
        </p:nvCxnSpPr>
        <p:spPr>
          <a:xfrm>
            <a:off x="6268528" y="1828800"/>
            <a:ext cx="0" cy="41999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6" name="Google Shape;386;p22"/>
          <p:cNvSpPr txBox="1"/>
          <p:nvPr/>
        </p:nvSpPr>
        <p:spPr>
          <a:xfrm>
            <a:off x="5090891" y="6278148"/>
            <a:ext cx="23552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Rule may be deleted.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92" name="Google Shape;39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81" y="0"/>
            <a:ext cx="12197776" cy="686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0982" y="686045"/>
            <a:ext cx="2951013" cy="109112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9365668" y="843819"/>
            <a:ext cx="27016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Try to make maps or images full screen on a blank white background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284" y="1388537"/>
            <a:ext cx="1644689" cy="17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8818" y="1388539"/>
            <a:ext cx="1644688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4415" y="1388539"/>
            <a:ext cx="1662704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3847" y="1388538"/>
            <a:ext cx="1652747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1346" y="1388538"/>
            <a:ext cx="1649814" cy="17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7628" y="3984216"/>
            <a:ext cx="1644688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9">
            <a:alphaModFix/>
          </a:blip>
          <a:srcRect l="-505"/>
          <a:stretch/>
        </p:blipFill>
        <p:spPr>
          <a:xfrm>
            <a:off x="4102891" y="3984216"/>
            <a:ext cx="1644688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44309" y="3981127"/>
            <a:ext cx="1660649" cy="17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10407" y="3981127"/>
            <a:ext cx="1641093" cy="173747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Meet the team. Staff headshots </a:t>
            </a:r>
            <a:r>
              <a:rPr lang="en-US" u="sng" dirty="0">
                <a:solidFill>
                  <a:schemeClr val="hlink"/>
                </a:solidFill>
                <a:hlinkClick r:id="rId12"/>
              </a:rPr>
              <a:t>here.</a:t>
            </a:r>
            <a:endParaRPr dirty="0"/>
          </a:p>
        </p:txBody>
      </p:sp>
      <p:sp>
        <p:nvSpPr>
          <p:cNvPr id="411" name="Google Shape;411;p24"/>
          <p:cNvSpPr txBox="1">
            <a:spLocks noGrp="1"/>
          </p:cNvSpPr>
          <p:nvPr>
            <p:ph type="body" idx="1"/>
          </p:nvPr>
        </p:nvSpPr>
        <p:spPr>
          <a:xfrm>
            <a:off x="998929" y="3158264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chemeClr val="dk2"/>
                </a:solidFill>
              </a:rPr>
              <a:t>Rob Posadas</a:t>
            </a:r>
            <a:br>
              <a:rPr lang="en-US" sz="1800">
                <a:solidFill>
                  <a:schemeClr val="dk2"/>
                </a:solidFill>
              </a:rPr>
            </a:br>
            <a:r>
              <a:rPr lang="en-US" sz="1400"/>
              <a:t>VP Solution Architecture</a:t>
            </a:r>
            <a:endParaRPr/>
          </a:p>
        </p:txBody>
      </p:sp>
      <p:sp>
        <p:nvSpPr>
          <p:cNvPr id="412" name="Google Shape;412;p24"/>
          <p:cNvSpPr txBox="1"/>
          <p:nvPr/>
        </p:nvSpPr>
        <p:spPr>
          <a:xfrm>
            <a:off x="2971141" y="3158264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Anna Charisi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Solution Architect</a:t>
            </a:r>
            <a:endParaRPr/>
          </a:p>
        </p:txBody>
      </p:sp>
      <p:sp>
        <p:nvSpPr>
          <p:cNvPr id="413" name="Google Shape;413;p24"/>
          <p:cNvSpPr txBox="1"/>
          <p:nvPr/>
        </p:nvSpPr>
        <p:spPr>
          <a:xfrm>
            <a:off x="4925235" y="3158264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Rashi Anand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 Manager</a:t>
            </a:r>
            <a:endParaRPr/>
          </a:p>
        </p:txBody>
      </p:sp>
      <p:sp>
        <p:nvSpPr>
          <p:cNvPr id="414" name="Google Shape;414;p24"/>
          <p:cNvSpPr txBox="1"/>
          <p:nvPr/>
        </p:nvSpPr>
        <p:spPr>
          <a:xfrm>
            <a:off x="6851521" y="3158264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Dino Paravandis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VP User Experience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8797554" y="3262428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Michael Markey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VP Executive </a:t>
            </a:r>
            <a:br>
              <a:rPr lang="en-US" sz="1400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Account Management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 txBox="1"/>
          <p:nvPr/>
        </p:nvSpPr>
        <p:spPr>
          <a:xfrm>
            <a:off x="1794715" y="5738300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Derek Young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Manager of Client Services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3721266" y="5842876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Tania Hobson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Senior Technical </a:t>
            </a:r>
            <a:b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Account Manager</a:t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5528488" y="5839787"/>
            <a:ext cx="258691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Costas Malatestas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Director of</a:t>
            </a:r>
            <a:b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7721391" y="5738300"/>
            <a:ext cx="2297398" cy="5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2"/>
              <a:buFont typeface="Arial"/>
              <a:buNone/>
            </a:pPr>
            <a:r>
              <a:rPr lang="en-US" sz="1700" b="1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Ed Evans</a:t>
            </a:r>
            <a:b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375A79"/>
                </a:solidFill>
                <a:latin typeface="Calibri"/>
                <a:ea typeface="Calibri"/>
                <a:cs typeface="Calibri"/>
                <a:sym typeface="Calibri"/>
              </a:rPr>
              <a:t>Solution Architect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 txBox="1"/>
          <p:nvPr/>
        </p:nvSpPr>
        <p:spPr>
          <a:xfrm>
            <a:off x="9282693" y="164548"/>
            <a:ext cx="25510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(Right-click on link, then go to Hyperlink &gt; Go to hyperlink.)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27" name="Google Shape;427;p25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3789362"/>
            <a:ext cx="5159375" cy="306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5"/>
          <p:cNvSpPr txBox="1">
            <a:spLocks noGrp="1"/>
          </p:cNvSpPr>
          <p:nvPr>
            <p:ph type="title"/>
          </p:nvPr>
        </p:nvSpPr>
        <p:spPr>
          <a:xfrm>
            <a:off x="5544249" y="705386"/>
            <a:ext cx="6027720" cy="6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One or two lines</a:t>
            </a:r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5544248" y="2112400"/>
            <a:ext cx="6027720" cy="43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26"/>
              <a:buFont typeface="Arial"/>
              <a:buNone/>
            </a:pPr>
            <a:r>
              <a:rPr lang="en-US"/>
              <a:t>Header can go here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one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two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three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four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Adjust placement according to how many bullets you</a:t>
            </a:r>
            <a:br>
              <a:rPr lang="en-US"/>
            </a:br>
            <a:r>
              <a:rPr lang="en-US"/>
              <a:t>have and sizing, if necessary.</a:t>
            </a:r>
            <a:endParaRPr/>
          </a:p>
        </p:txBody>
      </p:sp>
      <p:sp>
        <p:nvSpPr>
          <p:cNvPr id="430" name="Google Shape;430;p25"/>
          <p:cNvSpPr txBox="1"/>
          <p:nvPr/>
        </p:nvSpPr>
        <p:spPr>
          <a:xfrm>
            <a:off x="620032" y="1591310"/>
            <a:ext cx="39509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Option 1</a:t>
            </a:r>
            <a:b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See slide #2 for instructions on using photography.</a:t>
            </a:r>
            <a:endParaRPr sz="2400" b="1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37" name="Google Shape;437;p26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3789362"/>
            <a:ext cx="5159375" cy="306863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6"/>
          <p:cNvSpPr txBox="1">
            <a:spLocks noGrp="1"/>
          </p:cNvSpPr>
          <p:nvPr>
            <p:ph type="title"/>
          </p:nvPr>
        </p:nvSpPr>
        <p:spPr>
          <a:xfrm>
            <a:off x="5544249" y="705386"/>
            <a:ext cx="6027720" cy="6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One or two lines</a:t>
            </a:r>
            <a:endParaRPr/>
          </a:p>
        </p:txBody>
      </p:sp>
      <p:sp>
        <p:nvSpPr>
          <p:cNvPr id="439" name="Google Shape;439;p26"/>
          <p:cNvSpPr txBox="1">
            <a:spLocks noGrp="1"/>
          </p:cNvSpPr>
          <p:nvPr>
            <p:ph type="body" idx="1"/>
          </p:nvPr>
        </p:nvSpPr>
        <p:spPr>
          <a:xfrm>
            <a:off x="5544248" y="2112400"/>
            <a:ext cx="6027720" cy="43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26"/>
              <a:buFont typeface="Arial"/>
              <a:buNone/>
            </a:pPr>
            <a:r>
              <a:rPr lang="en-US"/>
              <a:t>Header can go here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one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two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three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four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Adjust placement according to how many bullets you</a:t>
            </a:r>
            <a:br>
              <a:rPr lang="en-US"/>
            </a:br>
            <a:r>
              <a:rPr lang="en-US"/>
              <a:t>have and sizing, if necessary.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620032" y="1591310"/>
            <a:ext cx="39509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Option 2</a:t>
            </a:r>
            <a:b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See slide #2 for instructions on using photography.</a:t>
            </a:r>
            <a:endParaRPr sz="2400" b="1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7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3799077"/>
            <a:ext cx="5284695" cy="305574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7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title"/>
          </p:nvPr>
        </p:nvSpPr>
        <p:spPr>
          <a:xfrm>
            <a:off x="5544249" y="705386"/>
            <a:ext cx="6027720" cy="6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One or two lines</a:t>
            </a:r>
            <a:endParaRPr/>
          </a:p>
        </p:txBody>
      </p:sp>
      <p:sp>
        <p:nvSpPr>
          <p:cNvPr id="449" name="Google Shape;449;p27"/>
          <p:cNvSpPr txBox="1">
            <a:spLocks noGrp="1"/>
          </p:cNvSpPr>
          <p:nvPr>
            <p:ph type="body" idx="1"/>
          </p:nvPr>
        </p:nvSpPr>
        <p:spPr>
          <a:xfrm>
            <a:off x="5544248" y="2112400"/>
            <a:ext cx="6027720" cy="43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26"/>
              <a:buFont typeface="Arial"/>
              <a:buNone/>
            </a:pPr>
            <a:r>
              <a:rPr lang="en-US"/>
              <a:t>Header can go here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one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two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three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Bullet four</a:t>
            </a:r>
            <a:endParaRPr/>
          </a:p>
          <a:p>
            <a:pPr marL="173038" lvl="1" indent="-16351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Adjust placement according to how many bullets you</a:t>
            </a:r>
            <a:br>
              <a:rPr lang="en-US"/>
            </a:br>
            <a:r>
              <a:rPr lang="en-US"/>
              <a:t>have and sizing, if necessary.</a:t>
            </a:r>
            <a:endParaRPr/>
          </a:p>
        </p:txBody>
      </p:sp>
      <p:sp>
        <p:nvSpPr>
          <p:cNvPr id="450" name="Google Shape;450;p27"/>
          <p:cNvSpPr txBox="1"/>
          <p:nvPr/>
        </p:nvSpPr>
        <p:spPr>
          <a:xfrm>
            <a:off x="620032" y="1591310"/>
            <a:ext cx="39509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Option 3</a:t>
            </a:r>
            <a:b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See slide #2 for instructions on using photography.</a:t>
            </a:r>
            <a:endParaRPr sz="2400" b="1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6276109" y="5430982"/>
            <a:ext cx="2604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pic to bridge in photho arvhice white image bridge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body" idx="1"/>
          </p:nvPr>
        </p:nvSpPr>
        <p:spPr>
          <a:xfrm>
            <a:off x="1923013" y="1441845"/>
            <a:ext cx="9249405" cy="416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9713" lvl="0" indent="-23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Site design &amp; build</a:t>
            </a:r>
            <a:endParaRPr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Content hosting &amp; management</a:t>
            </a:r>
            <a:endParaRPr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Identity &amp; access management</a:t>
            </a:r>
            <a:endParaRPr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Marketing &amp; advertising</a:t>
            </a:r>
            <a:endParaRPr/>
          </a:p>
          <a:p>
            <a:pPr marL="239713" lvl="0" indent="-239713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eCommerce</a:t>
            </a:r>
            <a:endParaRPr/>
          </a:p>
        </p:txBody>
      </p:sp>
      <p:sp>
        <p:nvSpPr>
          <p:cNvPr id="457" name="Google Shape;457;p28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58" name="Google Shape;458;p28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Platform</a:t>
            </a:r>
            <a:endParaRPr/>
          </a:p>
        </p:txBody>
      </p:sp>
      <p:grpSp>
        <p:nvGrpSpPr>
          <p:cNvPr id="459" name="Google Shape;459;p28"/>
          <p:cNvGrpSpPr/>
          <p:nvPr/>
        </p:nvGrpSpPr>
        <p:grpSpPr>
          <a:xfrm>
            <a:off x="779055" y="4725144"/>
            <a:ext cx="11412946" cy="1625298"/>
            <a:chOff x="779055" y="4725144"/>
            <a:chExt cx="11412946" cy="1625298"/>
          </a:xfrm>
        </p:grpSpPr>
        <p:grpSp>
          <p:nvGrpSpPr>
            <p:cNvPr id="460" name="Google Shape;460;p28"/>
            <p:cNvGrpSpPr/>
            <p:nvPr/>
          </p:nvGrpSpPr>
          <p:grpSpPr>
            <a:xfrm>
              <a:off x="779055" y="4972018"/>
              <a:ext cx="11412946" cy="1378424"/>
              <a:chOff x="779055" y="4972018"/>
              <a:chExt cx="11412946" cy="1378424"/>
            </a:xfrm>
          </p:grpSpPr>
          <p:sp>
            <p:nvSpPr>
              <p:cNvPr id="461" name="Google Shape;461;p28"/>
              <p:cNvSpPr/>
              <p:nvPr/>
            </p:nvSpPr>
            <p:spPr>
              <a:xfrm>
                <a:off x="779055" y="4972018"/>
                <a:ext cx="11412946" cy="1378424"/>
              </a:xfrm>
              <a:prstGeom prst="parallelogram">
                <a:avLst>
                  <a:gd name="adj" fmla="val 0"/>
                </a:avLst>
              </a:prstGeom>
              <a:solidFill>
                <a:srgbClr val="DBDBDB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>
                <a:off x="1401229" y="5169471"/>
                <a:ext cx="201168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2700" marR="0" lvl="1" indent="-127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Automation and connected workflows</a:t>
                </a:r>
                <a:b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reduce cost</a:t>
                </a:r>
                <a:b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complexity</a:t>
                </a:r>
                <a:endParaRPr/>
              </a:p>
            </p:txBody>
          </p:sp>
          <p:sp>
            <p:nvSpPr>
              <p:cNvPr id="463" name="Google Shape;463;p28"/>
              <p:cNvSpPr/>
              <p:nvPr/>
            </p:nvSpPr>
            <p:spPr>
              <a:xfrm>
                <a:off x="3557648" y="5283872"/>
                <a:ext cx="1902511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270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Providing a great</a:t>
                </a:r>
                <a:b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on-site reading experience</a:t>
                </a: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5670953" y="5283872"/>
                <a:ext cx="1846983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270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Monetization opportunities </a:t>
                </a:r>
                <a:b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 publishers</a:t>
                </a: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7641083" y="5283872"/>
                <a:ext cx="1931121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270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Support for reproducible science</a:t>
                </a: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9644576" y="5283872"/>
                <a:ext cx="209663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270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Productizing</a:t>
                </a:r>
                <a:b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AI-based capabilities</a:t>
                </a:r>
                <a:endParaRPr/>
              </a:p>
            </p:txBody>
          </p:sp>
          <p:cxnSp>
            <p:nvCxnSpPr>
              <p:cNvPr id="467" name="Google Shape;467;p28"/>
              <p:cNvCxnSpPr/>
              <p:nvPr/>
            </p:nvCxnSpPr>
            <p:spPr>
              <a:xfrm>
                <a:off x="3409399" y="5121786"/>
                <a:ext cx="0" cy="9951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28"/>
              <p:cNvCxnSpPr/>
              <p:nvPr/>
            </p:nvCxnSpPr>
            <p:spPr>
              <a:xfrm>
                <a:off x="5463668" y="5121786"/>
                <a:ext cx="0" cy="9951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28"/>
              <p:cNvCxnSpPr/>
              <p:nvPr/>
            </p:nvCxnSpPr>
            <p:spPr>
              <a:xfrm>
                <a:off x="7517937" y="5121786"/>
                <a:ext cx="0" cy="9951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28"/>
              <p:cNvCxnSpPr/>
              <p:nvPr/>
            </p:nvCxnSpPr>
            <p:spPr>
              <a:xfrm>
                <a:off x="9572205" y="5121786"/>
                <a:ext cx="0" cy="9951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1" name="Google Shape;471;p28"/>
            <p:cNvGrpSpPr/>
            <p:nvPr/>
          </p:nvGrpSpPr>
          <p:grpSpPr>
            <a:xfrm>
              <a:off x="779055" y="4725144"/>
              <a:ext cx="3240503" cy="383071"/>
              <a:chOff x="779055" y="4725144"/>
              <a:chExt cx="3240503" cy="383071"/>
            </a:xfrm>
          </p:grpSpPr>
          <p:sp>
            <p:nvSpPr>
              <p:cNvPr id="472" name="Google Shape;472;p28"/>
              <p:cNvSpPr txBox="1"/>
              <p:nvPr/>
            </p:nvSpPr>
            <p:spPr>
              <a:xfrm>
                <a:off x="1365068" y="4725144"/>
                <a:ext cx="26544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Key Themes in 2020</a:t>
                </a:r>
                <a:endParaRPr/>
              </a:p>
            </p:txBody>
          </p:sp>
          <p:grpSp>
            <p:nvGrpSpPr>
              <p:cNvPr id="473" name="Google Shape;473;p28"/>
              <p:cNvGrpSpPr/>
              <p:nvPr/>
            </p:nvGrpSpPr>
            <p:grpSpPr>
              <a:xfrm rot="5400000">
                <a:off x="852191" y="4666320"/>
                <a:ext cx="368760" cy="515031"/>
                <a:chOff x="3482975" y="3716338"/>
                <a:chExt cx="579438" cy="847725"/>
              </a:xfrm>
            </p:grpSpPr>
            <p:sp>
              <p:nvSpPr>
                <p:cNvPr id="474" name="Google Shape;474;p28"/>
                <p:cNvSpPr/>
                <p:nvPr/>
              </p:nvSpPr>
              <p:spPr>
                <a:xfrm>
                  <a:off x="3563938" y="3763963"/>
                  <a:ext cx="69850" cy="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178" extrusionOk="0">
                      <a:moveTo>
                        <a:pt x="110" y="165"/>
                      </a:moveTo>
                      <a:lnTo>
                        <a:pt x="110" y="165"/>
                      </a:lnTo>
                      <a:lnTo>
                        <a:pt x="116" y="170"/>
                      </a:lnTo>
                      <a:lnTo>
                        <a:pt x="123" y="175"/>
                      </a:lnTo>
                      <a:lnTo>
                        <a:pt x="131" y="177"/>
                      </a:lnTo>
                      <a:lnTo>
                        <a:pt x="138" y="178"/>
                      </a:lnTo>
                      <a:lnTo>
                        <a:pt x="138" y="178"/>
                      </a:lnTo>
                      <a:lnTo>
                        <a:pt x="146" y="177"/>
                      </a:lnTo>
                      <a:lnTo>
                        <a:pt x="153" y="175"/>
                      </a:lnTo>
                      <a:lnTo>
                        <a:pt x="160" y="170"/>
                      </a:lnTo>
                      <a:lnTo>
                        <a:pt x="166" y="165"/>
                      </a:lnTo>
                      <a:lnTo>
                        <a:pt x="166" y="165"/>
                      </a:lnTo>
                      <a:lnTo>
                        <a:pt x="171" y="159"/>
                      </a:lnTo>
                      <a:lnTo>
                        <a:pt x="175" y="153"/>
                      </a:lnTo>
                      <a:lnTo>
                        <a:pt x="177" y="145"/>
                      </a:lnTo>
                      <a:lnTo>
                        <a:pt x="178" y="138"/>
                      </a:lnTo>
                      <a:lnTo>
                        <a:pt x="177" y="130"/>
                      </a:lnTo>
                      <a:lnTo>
                        <a:pt x="175" y="123"/>
                      </a:lnTo>
                      <a:lnTo>
                        <a:pt x="171" y="116"/>
                      </a:lnTo>
                      <a:lnTo>
                        <a:pt x="165" y="110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2" y="6"/>
                      </a:lnTo>
                      <a:lnTo>
                        <a:pt x="54" y="3"/>
                      </a:lnTo>
                      <a:lnTo>
                        <a:pt x="47" y="1"/>
                      </a:lnTo>
                      <a:lnTo>
                        <a:pt x="40" y="0"/>
                      </a:lnTo>
                      <a:lnTo>
                        <a:pt x="32" y="1"/>
                      </a:lnTo>
                      <a:lnTo>
                        <a:pt x="25" y="3"/>
                      </a:lnTo>
                      <a:lnTo>
                        <a:pt x="18" y="6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1" y="32"/>
                      </a:lnTo>
                      <a:lnTo>
                        <a:pt x="0" y="40"/>
                      </a:lnTo>
                      <a:lnTo>
                        <a:pt x="1" y="47"/>
                      </a:lnTo>
                      <a:lnTo>
                        <a:pt x="3" y="54"/>
                      </a:lnTo>
                      <a:lnTo>
                        <a:pt x="7" y="62"/>
                      </a:lnTo>
                      <a:lnTo>
                        <a:pt x="11" y="68"/>
                      </a:lnTo>
                      <a:lnTo>
                        <a:pt x="110" y="16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28"/>
                <p:cNvSpPr/>
                <p:nvPr/>
              </p:nvSpPr>
              <p:spPr>
                <a:xfrm>
                  <a:off x="3765550" y="3763963"/>
                  <a:ext cx="69850" cy="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78" extrusionOk="0">
                      <a:moveTo>
                        <a:pt x="39" y="178"/>
                      </a:moveTo>
                      <a:lnTo>
                        <a:pt x="39" y="178"/>
                      </a:lnTo>
                      <a:lnTo>
                        <a:pt x="47" y="177"/>
                      </a:lnTo>
                      <a:lnTo>
                        <a:pt x="54" y="175"/>
                      </a:lnTo>
                      <a:lnTo>
                        <a:pt x="60" y="170"/>
                      </a:lnTo>
                      <a:lnTo>
                        <a:pt x="67" y="165"/>
                      </a:lnTo>
                      <a:lnTo>
                        <a:pt x="165" y="68"/>
                      </a:lnTo>
                      <a:lnTo>
                        <a:pt x="165" y="68"/>
                      </a:lnTo>
                      <a:lnTo>
                        <a:pt x="170" y="62"/>
                      </a:lnTo>
                      <a:lnTo>
                        <a:pt x="173" y="54"/>
                      </a:lnTo>
                      <a:lnTo>
                        <a:pt x="176" y="47"/>
                      </a:lnTo>
                      <a:lnTo>
                        <a:pt x="176" y="40"/>
                      </a:lnTo>
                      <a:lnTo>
                        <a:pt x="176" y="32"/>
                      </a:lnTo>
                      <a:lnTo>
                        <a:pt x="173" y="25"/>
                      </a:lnTo>
                      <a:lnTo>
                        <a:pt x="170" y="17"/>
                      </a:lnTo>
                      <a:lnTo>
                        <a:pt x="165" y="11"/>
                      </a:lnTo>
                      <a:lnTo>
                        <a:pt x="165" y="11"/>
                      </a:lnTo>
                      <a:lnTo>
                        <a:pt x="159" y="6"/>
                      </a:lnTo>
                      <a:lnTo>
                        <a:pt x="152" y="3"/>
                      </a:lnTo>
                      <a:lnTo>
                        <a:pt x="144" y="1"/>
                      </a:lnTo>
                      <a:lnTo>
                        <a:pt x="137" y="0"/>
                      </a:lnTo>
                      <a:lnTo>
                        <a:pt x="129" y="1"/>
                      </a:lnTo>
                      <a:lnTo>
                        <a:pt x="122" y="3"/>
                      </a:lnTo>
                      <a:lnTo>
                        <a:pt x="116" y="6"/>
                      </a:lnTo>
                      <a:lnTo>
                        <a:pt x="108" y="11"/>
                      </a:lnTo>
                      <a:lnTo>
                        <a:pt x="11" y="110"/>
                      </a:lnTo>
                      <a:lnTo>
                        <a:pt x="11" y="110"/>
                      </a:lnTo>
                      <a:lnTo>
                        <a:pt x="6" y="116"/>
                      </a:lnTo>
                      <a:lnTo>
                        <a:pt x="3" y="123"/>
                      </a:lnTo>
                      <a:lnTo>
                        <a:pt x="0" y="130"/>
                      </a:lnTo>
                      <a:lnTo>
                        <a:pt x="0" y="138"/>
                      </a:lnTo>
                      <a:lnTo>
                        <a:pt x="0" y="145"/>
                      </a:lnTo>
                      <a:lnTo>
                        <a:pt x="3" y="153"/>
                      </a:lnTo>
                      <a:lnTo>
                        <a:pt x="6" y="159"/>
                      </a:lnTo>
                      <a:lnTo>
                        <a:pt x="11" y="165"/>
                      </a:lnTo>
                      <a:lnTo>
                        <a:pt x="11" y="165"/>
                      </a:lnTo>
                      <a:lnTo>
                        <a:pt x="17" y="170"/>
                      </a:lnTo>
                      <a:lnTo>
                        <a:pt x="24" y="175"/>
                      </a:lnTo>
                      <a:lnTo>
                        <a:pt x="31" y="177"/>
                      </a:lnTo>
                      <a:lnTo>
                        <a:pt x="39" y="178"/>
                      </a:lnTo>
                      <a:lnTo>
                        <a:pt x="39" y="17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28"/>
                <p:cNvSpPr/>
                <p:nvPr/>
              </p:nvSpPr>
              <p:spPr>
                <a:xfrm>
                  <a:off x="3684588" y="3716338"/>
                  <a:ext cx="30163" cy="87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17" extrusionOk="0">
                      <a:moveTo>
                        <a:pt x="40" y="217"/>
                      </a:moveTo>
                      <a:lnTo>
                        <a:pt x="40" y="217"/>
                      </a:lnTo>
                      <a:lnTo>
                        <a:pt x="47" y="215"/>
                      </a:lnTo>
                      <a:lnTo>
                        <a:pt x="56" y="213"/>
                      </a:lnTo>
                      <a:lnTo>
                        <a:pt x="62" y="210"/>
                      </a:lnTo>
                      <a:lnTo>
                        <a:pt x="68" y="205"/>
                      </a:lnTo>
                      <a:lnTo>
                        <a:pt x="73" y="199"/>
                      </a:lnTo>
                      <a:lnTo>
                        <a:pt x="76" y="193"/>
                      </a:lnTo>
                      <a:lnTo>
                        <a:pt x="78" y="185"/>
                      </a:lnTo>
                      <a:lnTo>
                        <a:pt x="79" y="177"/>
                      </a:lnTo>
                      <a:lnTo>
                        <a:pt x="79" y="39"/>
                      </a:lnTo>
                      <a:lnTo>
                        <a:pt x="79" y="39"/>
                      </a:lnTo>
                      <a:lnTo>
                        <a:pt x="78" y="31"/>
                      </a:lnTo>
                      <a:lnTo>
                        <a:pt x="76" y="23"/>
                      </a:lnTo>
                      <a:lnTo>
                        <a:pt x="73" y="16"/>
                      </a:lnTo>
                      <a:lnTo>
                        <a:pt x="68" y="11"/>
                      </a:lnTo>
                      <a:lnTo>
                        <a:pt x="62" y="6"/>
                      </a:lnTo>
                      <a:lnTo>
                        <a:pt x="56" y="3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8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3" y="23"/>
                      </a:lnTo>
                      <a:lnTo>
                        <a:pt x="1" y="31"/>
                      </a:lnTo>
                      <a:lnTo>
                        <a:pt x="0" y="39"/>
                      </a:ln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1" y="185"/>
                      </a:lnTo>
                      <a:lnTo>
                        <a:pt x="3" y="193"/>
                      </a:lnTo>
                      <a:lnTo>
                        <a:pt x="7" y="199"/>
                      </a:lnTo>
                      <a:lnTo>
                        <a:pt x="11" y="205"/>
                      </a:lnTo>
                      <a:lnTo>
                        <a:pt x="18" y="210"/>
                      </a:lnTo>
                      <a:lnTo>
                        <a:pt x="25" y="213"/>
                      </a:lnTo>
                      <a:lnTo>
                        <a:pt x="32" y="215"/>
                      </a:lnTo>
                      <a:lnTo>
                        <a:pt x="40" y="217"/>
                      </a:lnTo>
                      <a:lnTo>
                        <a:pt x="40" y="21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28"/>
                <p:cNvSpPr/>
                <p:nvPr/>
              </p:nvSpPr>
              <p:spPr>
                <a:xfrm>
                  <a:off x="3482975" y="3844925"/>
                  <a:ext cx="579438" cy="71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1812" extrusionOk="0">
                      <a:moveTo>
                        <a:pt x="1334" y="956"/>
                      </a:moveTo>
                      <a:lnTo>
                        <a:pt x="1334" y="956"/>
                      </a:lnTo>
                      <a:lnTo>
                        <a:pt x="1321" y="957"/>
                      </a:lnTo>
                      <a:lnTo>
                        <a:pt x="1308" y="958"/>
                      </a:lnTo>
                      <a:lnTo>
                        <a:pt x="1297" y="961"/>
                      </a:lnTo>
                      <a:lnTo>
                        <a:pt x="1286" y="966"/>
                      </a:lnTo>
                      <a:lnTo>
                        <a:pt x="1275" y="971"/>
                      </a:lnTo>
                      <a:lnTo>
                        <a:pt x="1264" y="977"/>
                      </a:lnTo>
                      <a:lnTo>
                        <a:pt x="1255" y="984"/>
                      </a:lnTo>
                      <a:lnTo>
                        <a:pt x="1246" y="993"/>
                      </a:lnTo>
                      <a:lnTo>
                        <a:pt x="1238" y="1001"/>
                      </a:lnTo>
                      <a:lnTo>
                        <a:pt x="1230" y="1010"/>
                      </a:lnTo>
                      <a:lnTo>
                        <a:pt x="1224" y="1020"/>
                      </a:lnTo>
                      <a:lnTo>
                        <a:pt x="1219" y="1032"/>
                      </a:lnTo>
                      <a:lnTo>
                        <a:pt x="1215" y="1043"/>
                      </a:lnTo>
                      <a:lnTo>
                        <a:pt x="1212" y="1055"/>
                      </a:lnTo>
                      <a:lnTo>
                        <a:pt x="1210" y="1068"/>
                      </a:lnTo>
                      <a:lnTo>
                        <a:pt x="1210" y="1080"/>
                      </a:lnTo>
                      <a:lnTo>
                        <a:pt x="1210" y="970"/>
                      </a:lnTo>
                      <a:lnTo>
                        <a:pt x="1210" y="970"/>
                      </a:lnTo>
                      <a:lnTo>
                        <a:pt x="1209" y="957"/>
                      </a:lnTo>
                      <a:lnTo>
                        <a:pt x="1207" y="944"/>
                      </a:lnTo>
                      <a:lnTo>
                        <a:pt x="1204" y="932"/>
                      </a:lnTo>
                      <a:lnTo>
                        <a:pt x="1200" y="921"/>
                      </a:lnTo>
                      <a:lnTo>
                        <a:pt x="1194" y="911"/>
                      </a:lnTo>
                      <a:lnTo>
                        <a:pt x="1188" y="900"/>
                      </a:lnTo>
                      <a:lnTo>
                        <a:pt x="1181" y="890"/>
                      </a:lnTo>
                      <a:lnTo>
                        <a:pt x="1173" y="882"/>
                      </a:lnTo>
                      <a:lnTo>
                        <a:pt x="1164" y="874"/>
                      </a:lnTo>
                      <a:lnTo>
                        <a:pt x="1154" y="866"/>
                      </a:lnTo>
                      <a:lnTo>
                        <a:pt x="1144" y="860"/>
                      </a:lnTo>
                      <a:lnTo>
                        <a:pt x="1134" y="855"/>
                      </a:lnTo>
                      <a:lnTo>
                        <a:pt x="1121" y="851"/>
                      </a:lnTo>
                      <a:lnTo>
                        <a:pt x="1110" y="848"/>
                      </a:lnTo>
                      <a:lnTo>
                        <a:pt x="1098" y="846"/>
                      </a:lnTo>
                      <a:lnTo>
                        <a:pt x="1084" y="845"/>
                      </a:lnTo>
                      <a:lnTo>
                        <a:pt x="1084" y="845"/>
                      </a:lnTo>
                      <a:lnTo>
                        <a:pt x="1072" y="846"/>
                      </a:lnTo>
                      <a:lnTo>
                        <a:pt x="1060" y="848"/>
                      </a:lnTo>
                      <a:lnTo>
                        <a:pt x="1047" y="851"/>
                      </a:lnTo>
                      <a:lnTo>
                        <a:pt x="1036" y="855"/>
                      </a:lnTo>
                      <a:lnTo>
                        <a:pt x="1026" y="860"/>
                      </a:lnTo>
                      <a:lnTo>
                        <a:pt x="1016" y="866"/>
                      </a:lnTo>
                      <a:lnTo>
                        <a:pt x="1005" y="874"/>
                      </a:lnTo>
                      <a:lnTo>
                        <a:pt x="997" y="882"/>
                      </a:lnTo>
                      <a:lnTo>
                        <a:pt x="989" y="890"/>
                      </a:lnTo>
                      <a:lnTo>
                        <a:pt x="982" y="900"/>
                      </a:lnTo>
                      <a:lnTo>
                        <a:pt x="976" y="911"/>
                      </a:lnTo>
                      <a:lnTo>
                        <a:pt x="970" y="921"/>
                      </a:lnTo>
                      <a:lnTo>
                        <a:pt x="966" y="932"/>
                      </a:lnTo>
                      <a:lnTo>
                        <a:pt x="963" y="944"/>
                      </a:lnTo>
                      <a:lnTo>
                        <a:pt x="961" y="957"/>
                      </a:lnTo>
                      <a:lnTo>
                        <a:pt x="960" y="970"/>
                      </a:lnTo>
                      <a:lnTo>
                        <a:pt x="960" y="859"/>
                      </a:lnTo>
                      <a:lnTo>
                        <a:pt x="960" y="859"/>
                      </a:lnTo>
                      <a:lnTo>
                        <a:pt x="959" y="846"/>
                      </a:lnTo>
                      <a:lnTo>
                        <a:pt x="958" y="833"/>
                      </a:lnTo>
                      <a:lnTo>
                        <a:pt x="955" y="822"/>
                      </a:lnTo>
                      <a:lnTo>
                        <a:pt x="951" y="811"/>
                      </a:lnTo>
                      <a:lnTo>
                        <a:pt x="945" y="800"/>
                      </a:lnTo>
                      <a:lnTo>
                        <a:pt x="939" y="789"/>
                      </a:lnTo>
                      <a:lnTo>
                        <a:pt x="931" y="780"/>
                      </a:lnTo>
                      <a:lnTo>
                        <a:pt x="924" y="771"/>
                      </a:lnTo>
                      <a:lnTo>
                        <a:pt x="915" y="763"/>
                      </a:lnTo>
                      <a:lnTo>
                        <a:pt x="906" y="755"/>
                      </a:lnTo>
                      <a:lnTo>
                        <a:pt x="895" y="749"/>
                      </a:lnTo>
                      <a:lnTo>
                        <a:pt x="884" y="744"/>
                      </a:lnTo>
                      <a:lnTo>
                        <a:pt x="873" y="740"/>
                      </a:lnTo>
                      <a:lnTo>
                        <a:pt x="861" y="737"/>
                      </a:lnTo>
                      <a:lnTo>
                        <a:pt x="848" y="735"/>
                      </a:lnTo>
                      <a:lnTo>
                        <a:pt x="836" y="735"/>
                      </a:lnTo>
                      <a:lnTo>
                        <a:pt x="836" y="735"/>
                      </a:lnTo>
                      <a:lnTo>
                        <a:pt x="823" y="735"/>
                      </a:lnTo>
                      <a:lnTo>
                        <a:pt x="810" y="737"/>
                      </a:lnTo>
                      <a:lnTo>
                        <a:pt x="799" y="740"/>
                      </a:lnTo>
                      <a:lnTo>
                        <a:pt x="788" y="744"/>
                      </a:lnTo>
                      <a:lnTo>
                        <a:pt x="776" y="749"/>
                      </a:lnTo>
                      <a:lnTo>
                        <a:pt x="766" y="755"/>
                      </a:lnTo>
                      <a:lnTo>
                        <a:pt x="757" y="763"/>
                      </a:lnTo>
                      <a:lnTo>
                        <a:pt x="748" y="771"/>
                      </a:lnTo>
                      <a:lnTo>
                        <a:pt x="739" y="780"/>
                      </a:lnTo>
                      <a:lnTo>
                        <a:pt x="732" y="789"/>
                      </a:lnTo>
                      <a:lnTo>
                        <a:pt x="726" y="800"/>
                      </a:lnTo>
                      <a:lnTo>
                        <a:pt x="721" y="811"/>
                      </a:lnTo>
                      <a:lnTo>
                        <a:pt x="717" y="822"/>
                      </a:lnTo>
                      <a:lnTo>
                        <a:pt x="714" y="833"/>
                      </a:lnTo>
                      <a:lnTo>
                        <a:pt x="712" y="846"/>
                      </a:lnTo>
                      <a:lnTo>
                        <a:pt x="712" y="859"/>
                      </a:lnTo>
                      <a:lnTo>
                        <a:pt x="710" y="859"/>
                      </a:lnTo>
                      <a:lnTo>
                        <a:pt x="710" y="157"/>
                      </a:lnTo>
                      <a:lnTo>
                        <a:pt x="710" y="157"/>
                      </a:lnTo>
                      <a:lnTo>
                        <a:pt x="708" y="140"/>
                      </a:lnTo>
                      <a:lnTo>
                        <a:pt x="706" y="125"/>
                      </a:lnTo>
                      <a:lnTo>
                        <a:pt x="702" y="110"/>
                      </a:lnTo>
                      <a:lnTo>
                        <a:pt x="697" y="96"/>
                      </a:lnTo>
                      <a:lnTo>
                        <a:pt x="690" y="82"/>
                      </a:lnTo>
                      <a:lnTo>
                        <a:pt x="683" y="69"/>
                      </a:lnTo>
                      <a:lnTo>
                        <a:pt x="674" y="57"/>
                      </a:lnTo>
                      <a:lnTo>
                        <a:pt x="663" y="46"/>
                      </a:lnTo>
                      <a:lnTo>
                        <a:pt x="653" y="36"/>
                      </a:lnTo>
                      <a:lnTo>
                        <a:pt x="641" y="27"/>
                      </a:lnTo>
                      <a:lnTo>
                        <a:pt x="627" y="19"/>
                      </a:lnTo>
                      <a:lnTo>
                        <a:pt x="614" y="13"/>
                      </a:lnTo>
                      <a:lnTo>
                        <a:pt x="600" y="8"/>
                      </a:lnTo>
                      <a:lnTo>
                        <a:pt x="585" y="3"/>
                      </a:lnTo>
                      <a:lnTo>
                        <a:pt x="570" y="1"/>
                      </a:lnTo>
                      <a:lnTo>
                        <a:pt x="553" y="0"/>
                      </a:lnTo>
                      <a:lnTo>
                        <a:pt x="553" y="0"/>
                      </a:lnTo>
                      <a:lnTo>
                        <a:pt x="537" y="1"/>
                      </a:lnTo>
                      <a:lnTo>
                        <a:pt x="522" y="3"/>
                      </a:lnTo>
                      <a:lnTo>
                        <a:pt x="507" y="8"/>
                      </a:lnTo>
                      <a:lnTo>
                        <a:pt x="493" y="13"/>
                      </a:lnTo>
                      <a:lnTo>
                        <a:pt x="479" y="19"/>
                      </a:lnTo>
                      <a:lnTo>
                        <a:pt x="466" y="27"/>
                      </a:lnTo>
                      <a:lnTo>
                        <a:pt x="454" y="36"/>
                      </a:lnTo>
                      <a:lnTo>
                        <a:pt x="443" y="46"/>
                      </a:lnTo>
                      <a:lnTo>
                        <a:pt x="433" y="57"/>
                      </a:lnTo>
                      <a:lnTo>
                        <a:pt x="424" y="69"/>
                      </a:lnTo>
                      <a:lnTo>
                        <a:pt x="417" y="82"/>
                      </a:lnTo>
                      <a:lnTo>
                        <a:pt x="410" y="96"/>
                      </a:lnTo>
                      <a:lnTo>
                        <a:pt x="404" y="110"/>
                      </a:lnTo>
                      <a:lnTo>
                        <a:pt x="400" y="125"/>
                      </a:lnTo>
                      <a:lnTo>
                        <a:pt x="398" y="140"/>
                      </a:lnTo>
                      <a:lnTo>
                        <a:pt x="397" y="157"/>
                      </a:lnTo>
                      <a:lnTo>
                        <a:pt x="397" y="1088"/>
                      </a:lnTo>
                      <a:lnTo>
                        <a:pt x="284" y="841"/>
                      </a:lnTo>
                      <a:lnTo>
                        <a:pt x="284" y="841"/>
                      </a:lnTo>
                      <a:lnTo>
                        <a:pt x="277" y="827"/>
                      </a:lnTo>
                      <a:lnTo>
                        <a:pt x="269" y="815"/>
                      </a:lnTo>
                      <a:lnTo>
                        <a:pt x="260" y="804"/>
                      </a:lnTo>
                      <a:lnTo>
                        <a:pt x="249" y="792"/>
                      </a:lnTo>
                      <a:lnTo>
                        <a:pt x="238" y="783"/>
                      </a:lnTo>
                      <a:lnTo>
                        <a:pt x="226" y="776"/>
                      </a:lnTo>
                      <a:lnTo>
                        <a:pt x="213" y="769"/>
                      </a:lnTo>
                      <a:lnTo>
                        <a:pt x="200" y="763"/>
                      </a:lnTo>
                      <a:lnTo>
                        <a:pt x="187" y="758"/>
                      </a:lnTo>
                      <a:lnTo>
                        <a:pt x="172" y="755"/>
                      </a:lnTo>
                      <a:lnTo>
                        <a:pt x="158" y="754"/>
                      </a:lnTo>
                      <a:lnTo>
                        <a:pt x="143" y="753"/>
                      </a:lnTo>
                      <a:lnTo>
                        <a:pt x="129" y="755"/>
                      </a:lnTo>
                      <a:lnTo>
                        <a:pt x="115" y="757"/>
                      </a:lnTo>
                      <a:lnTo>
                        <a:pt x="100" y="762"/>
                      </a:lnTo>
                      <a:lnTo>
                        <a:pt x="86" y="768"/>
                      </a:lnTo>
                      <a:lnTo>
                        <a:pt x="86" y="768"/>
                      </a:lnTo>
                      <a:lnTo>
                        <a:pt x="73" y="775"/>
                      </a:lnTo>
                      <a:lnTo>
                        <a:pt x="60" y="783"/>
                      </a:lnTo>
                      <a:lnTo>
                        <a:pt x="49" y="792"/>
                      </a:lnTo>
                      <a:lnTo>
                        <a:pt x="39" y="803"/>
                      </a:lnTo>
                      <a:lnTo>
                        <a:pt x="29" y="813"/>
                      </a:lnTo>
                      <a:lnTo>
                        <a:pt x="21" y="825"/>
                      </a:lnTo>
                      <a:lnTo>
                        <a:pt x="14" y="838"/>
                      </a:lnTo>
                      <a:lnTo>
                        <a:pt x="9" y="851"/>
                      </a:lnTo>
                      <a:lnTo>
                        <a:pt x="4" y="864"/>
                      </a:lnTo>
                      <a:lnTo>
                        <a:pt x="2" y="879"/>
                      </a:lnTo>
                      <a:lnTo>
                        <a:pt x="0" y="893"/>
                      </a:lnTo>
                      <a:lnTo>
                        <a:pt x="0" y="907"/>
                      </a:lnTo>
                      <a:lnTo>
                        <a:pt x="1" y="922"/>
                      </a:lnTo>
                      <a:lnTo>
                        <a:pt x="3" y="936"/>
                      </a:lnTo>
                      <a:lnTo>
                        <a:pt x="7" y="951"/>
                      </a:lnTo>
                      <a:lnTo>
                        <a:pt x="13" y="965"/>
                      </a:lnTo>
                      <a:lnTo>
                        <a:pt x="13" y="965"/>
                      </a:lnTo>
                      <a:lnTo>
                        <a:pt x="337" y="1670"/>
                      </a:lnTo>
                      <a:lnTo>
                        <a:pt x="337" y="1670"/>
                      </a:lnTo>
                      <a:lnTo>
                        <a:pt x="345" y="1685"/>
                      </a:lnTo>
                      <a:lnTo>
                        <a:pt x="354" y="1700"/>
                      </a:lnTo>
                      <a:lnTo>
                        <a:pt x="364" y="1714"/>
                      </a:lnTo>
                      <a:lnTo>
                        <a:pt x="375" y="1727"/>
                      </a:lnTo>
                      <a:lnTo>
                        <a:pt x="387" y="1741"/>
                      </a:lnTo>
                      <a:lnTo>
                        <a:pt x="400" y="1752"/>
                      </a:lnTo>
                      <a:lnTo>
                        <a:pt x="414" y="1763"/>
                      </a:lnTo>
                      <a:lnTo>
                        <a:pt x="428" y="1773"/>
                      </a:lnTo>
                      <a:lnTo>
                        <a:pt x="442" y="1782"/>
                      </a:lnTo>
                      <a:lnTo>
                        <a:pt x="459" y="1790"/>
                      </a:lnTo>
                      <a:lnTo>
                        <a:pt x="474" y="1797"/>
                      </a:lnTo>
                      <a:lnTo>
                        <a:pt x="492" y="1802"/>
                      </a:lnTo>
                      <a:lnTo>
                        <a:pt x="509" y="1807"/>
                      </a:lnTo>
                      <a:lnTo>
                        <a:pt x="527" y="1810"/>
                      </a:lnTo>
                      <a:lnTo>
                        <a:pt x="545" y="1812"/>
                      </a:lnTo>
                      <a:lnTo>
                        <a:pt x="564" y="1812"/>
                      </a:lnTo>
                      <a:lnTo>
                        <a:pt x="1208" y="1812"/>
                      </a:lnTo>
                      <a:lnTo>
                        <a:pt x="1208" y="1812"/>
                      </a:lnTo>
                      <a:lnTo>
                        <a:pt x="1220" y="1812"/>
                      </a:lnTo>
                      <a:lnTo>
                        <a:pt x="1233" y="1811"/>
                      </a:lnTo>
                      <a:lnTo>
                        <a:pt x="1246" y="1810"/>
                      </a:lnTo>
                      <a:lnTo>
                        <a:pt x="1258" y="1807"/>
                      </a:lnTo>
                      <a:lnTo>
                        <a:pt x="1270" y="1805"/>
                      </a:lnTo>
                      <a:lnTo>
                        <a:pt x="1283" y="1801"/>
                      </a:lnTo>
                      <a:lnTo>
                        <a:pt x="1305" y="1793"/>
                      </a:lnTo>
                      <a:lnTo>
                        <a:pt x="1327" y="1783"/>
                      </a:lnTo>
                      <a:lnTo>
                        <a:pt x="1347" y="1770"/>
                      </a:lnTo>
                      <a:lnTo>
                        <a:pt x="1367" y="1756"/>
                      </a:lnTo>
                      <a:lnTo>
                        <a:pt x="1385" y="1740"/>
                      </a:lnTo>
                      <a:lnTo>
                        <a:pt x="1401" y="1722"/>
                      </a:lnTo>
                      <a:lnTo>
                        <a:pt x="1415" y="1703"/>
                      </a:lnTo>
                      <a:lnTo>
                        <a:pt x="1429" y="1682"/>
                      </a:lnTo>
                      <a:lnTo>
                        <a:pt x="1439" y="1659"/>
                      </a:lnTo>
                      <a:lnTo>
                        <a:pt x="1447" y="1637"/>
                      </a:lnTo>
                      <a:lnTo>
                        <a:pt x="1450" y="1624"/>
                      </a:lnTo>
                      <a:lnTo>
                        <a:pt x="1453" y="1612"/>
                      </a:lnTo>
                      <a:lnTo>
                        <a:pt x="1455" y="1600"/>
                      </a:lnTo>
                      <a:lnTo>
                        <a:pt x="1457" y="1587"/>
                      </a:lnTo>
                      <a:lnTo>
                        <a:pt x="1458" y="1575"/>
                      </a:lnTo>
                      <a:lnTo>
                        <a:pt x="1458" y="1562"/>
                      </a:lnTo>
                      <a:lnTo>
                        <a:pt x="1458" y="1080"/>
                      </a:lnTo>
                      <a:lnTo>
                        <a:pt x="1458" y="1080"/>
                      </a:lnTo>
                      <a:lnTo>
                        <a:pt x="1457" y="1068"/>
                      </a:lnTo>
                      <a:lnTo>
                        <a:pt x="1456" y="1055"/>
                      </a:lnTo>
                      <a:lnTo>
                        <a:pt x="1453" y="1043"/>
                      </a:lnTo>
                      <a:lnTo>
                        <a:pt x="1449" y="1032"/>
                      </a:lnTo>
                      <a:lnTo>
                        <a:pt x="1443" y="1020"/>
                      </a:lnTo>
                      <a:lnTo>
                        <a:pt x="1437" y="1010"/>
                      </a:lnTo>
                      <a:lnTo>
                        <a:pt x="1430" y="1001"/>
                      </a:lnTo>
                      <a:lnTo>
                        <a:pt x="1422" y="993"/>
                      </a:lnTo>
                      <a:lnTo>
                        <a:pt x="1413" y="984"/>
                      </a:lnTo>
                      <a:lnTo>
                        <a:pt x="1404" y="977"/>
                      </a:lnTo>
                      <a:lnTo>
                        <a:pt x="1394" y="971"/>
                      </a:lnTo>
                      <a:lnTo>
                        <a:pt x="1382" y="966"/>
                      </a:lnTo>
                      <a:lnTo>
                        <a:pt x="1371" y="961"/>
                      </a:lnTo>
                      <a:lnTo>
                        <a:pt x="1359" y="958"/>
                      </a:lnTo>
                      <a:lnTo>
                        <a:pt x="1346" y="957"/>
                      </a:lnTo>
                      <a:lnTo>
                        <a:pt x="1334" y="956"/>
                      </a:lnTo>
                      <a:lnTo>
                        <a:pt x="1334" y="9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B9845B-2837-1810-0168-CA619F68383D}"/>
              </a:ext>
            </a:extLst>
          </p:cNvPr>
          <p:cNvSpPr txBox="1"/>
          <p:nvPr/>
        </p:nvSpPr>
        <p:spPr>
          <a:xfrm>
            <a:off x="7378262" y="112460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563" y="315888"/>
            <a:ext cx="6225243" cy="25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63" y="468288"/>
            <a:ext cx="6225243" cy="25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3363" y="620688"/>
            <a:ext cx="6225243" cy="2586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29"/>
          <p:cNvGrpSpPr/>
          <p:nvPr/>
        </p:nvGrpSpPr>
        <p:grpSpPr>
          <a:xfrm>
            <a:off x="0" y="4805396"/>
            <a:ext cx="4247804" cy="1951510"/>
            <a:chOff x="-583039" y="3020445"/>
            <a:chExt cx="4697839" cy="1951510"/>
          </a:xfrm>
        </p:grpSpPr>
        <p:pic>
          <p:nvPicPr>
            <p:cNvPr id="487" name="Google Shape;48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83039" y="3020445"/>
              <a:ext cx="4697839" cy="1951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29"/>
            <p:cNvSpPr txBox="1"/>
            <p:nvPr/>
          </p:nvSpPr>
          <p:spPr>
            <a:xfrm>
              <a:off x="694945" y="3102073"/>
              <a:ext cx="3015343" cy="1760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C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DFCFF"/>
                  </a:solidFill>
                  <a:latin typeface="Calibri"/>
                  <a:ea typeface="Calibri"/>
                  <a:cs typeface="Calibri"/>
                  <a:sym typeface="Calibri"/>
                </a:rPr>
                <a:t>This is a sidebar that can be cut and pasted onto any slide.</a:t>
              </a:r>
              <a:endParaRPr/>
            </a:p>
          </p:txBody>
        </p:sp>
      </p:grpSp>
      <p:grpSp>
        <p:nvGrpSpPr>
          <p:cNvPr id="489" name="Google Shape;489;p29"/>
          <p:cNvGrpSpPr/>
          <p:nvPr/>
        </p:nvGrpSpPr>
        <p:grpSpPr>
          <a:xfrm>
            <a:off x="0" y="2999843"/>
            <a:ext cx="4247804" cy="1951510"/>
            <a:chOff x="-583039" y="1214892"/>
            <a:chExt cx="4697839" cy="1951510"/>
          </a:xfrm>
        </p:grpSpPr>
        <p:pic>
          <p:nvPicPr>
            <p:cNvPr id="490" name="Google Shape;49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83039" y="1214892"/>
              <a:ext cx="4697839" cy="1951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29"/>
            <p:cNvSpPr txBox="1"/>
            <p:nvPr/>
          </p:nvSpPr>
          <p:spPr>
            <a:xfrm>
              <a:off x="694946" y="1289457"/>
              <a:ext cx="3015343" cy="1760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C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DFCFF"/>
                  </a:solidFill>
                  <a:latin typeface="Calibri"/>
                  <a:ea typeface="Calibri"/>
                  <a:cs typeface="Calibri"/>
                  <a:sym typeface="Calibri"/>
                </a:rPr>
                <a:t>This is a sidebar that can be cut and pasted onto any slide.</a:t>
              </a:r>
              <a:endParaRPr/>
            </a:p>
          </p:txBody>
        </p:sp>
      </p:grpSp>
      <p:grpSp>
        <p:nvGrpSpPr>
          <p:cNvPr id="492" name="Google Shape;492;p29"/>
          <p:cNvGrpSpPr/>
          <p:nvPr/>
        </p:nvGrpSpPr>
        <p:grpSpPr>
          <a:xfrm>
            <a:off x="0" y="1194290"/>
            <a:ext cx="4247804" cy="1951510"/>
            <a:chOff x="-583039" y="-598409"/>
            <a:chExt cx="4697839" cy="1951510"/>
          </a:xfrm>
        </p:grpSpPr>
        <p:pic>
          <p:nvPicPr>
            <p:cNvPr id="493" name="Google Shape;493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83039" y="-598409"/>
              <a:ext cx="4697839" cy="1951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29"/>
            <p:cNvSpPr txBox="1"/>
            <p:nvPr/>
          </p:nvSpPr>
          <p:spPr>
            <a:xfrm>
              <a:off x="694946" y="-497235"/>
              <a:ext cx="3015343" cy="1760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C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DFCFF"/>
                  </a:solidFill>
                  <a:latin typeface="Calibri"/>
                  <a:ea typeface="Calibri"/>
                  <a:cs typeface="Calibri"/>
                  <a:sym typeface="Calibri"/>
                </a:rPr>
                <a:t>This is a sidebar that can be cut and pasted onto any slide.</a:t>
              </a:r>
              <a:endParaRPr/>
            </a:p>
          </p:txBody>
        </p:sp>
      </p:grpSp>
      <p:pic>
        <p:nvPicPr>
          <p:cNvPr id="495" name="Google Shape;49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6570" y="5462527"/>
            <a:ext cx="3480394" cy="97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6570" y="4427849"/>
            <a:ext cx="3480394" cy="9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6570" y="3469542"/>
            <a:ext cx="3480394" cy="9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9023" y="5399030"/>
            <a:ext cx="2832322" cy="7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9023" y="4557015"/>
            <a:ext cx="2832322" cy="79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29023" y="3777151"/>
            <a:ext cx="2832322" cy="79522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274050" y="217862"/>
            <a:ext cx="3699703" cy="98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copy and paste flags and text, select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text box and flag.</a:t>
            </a:r>
            <a:endParaRPr/>
          </a:p>
        </p:txBody>
      </p:sp>
      <p:sp>
        <p:nvSpPr>
          <p:cNvPr id="502" name="Google Shape;502;p29"/>
          <p:cNvSpPr txBox="1"/>
          <p:nvPr/>
        </p:nvSpPr>
        <p:spPr>
          <a:xfrm>
            <a:off x="6716300" y="956497"/>
            <a:ext cx="2726485" cy="176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DFCF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DFCFF"/>
                </a:solidFill>
                <a:latin typeface="Calibri"/>
                <a:ea typeface="Calibri"/>
                <a:cs typeface="Calibri"/>
                <a:sym typeface="Calibri"/>
              </a:rPr>
              <a:t>These flags should be used individually.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476597" y="1175661"/>
            <a:ext cx="6101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E4B45"/>
                </a:solidFill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 dirty="0"/>
          </a:p>
        </p:txBody>
      </p:sp>
      <p:pic>
        <p:nvPicPr>
          <p:cNvPr id="210" name="Google Shape;210;p2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4877208" y="581072"/>
            <a:ext cx="3802566" cy="252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7714" y="440858"/>
            <a:ext cx="3065787" cy="263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967" y="3871416"/>
            <a:ext cx="4115533" cy="22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"/>
          <p:cNvSpPr txBox="1"/>
          <p:nvPr/>
        </p:nvSpPr>
        <p:spPr>
          <a:xfrm>
            <a:off x="476597" y="2010955"/>
            <a:ext cx="4400611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Photos are set at 65% transparency and should be used over a charcoal background. Do not use photos at 100% transparency. (See screenshots, right.)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the </a:t>
            </a:r>
            <a:r>
              <a:rPr lang="en-US" sz="14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Atypon Photo Archive</a:t>
            </a:r>
            <a:r>
              <a:rPr lang="en-US" sz="1400" b="0" i="0" u="sng" strike="noStrike" cap="none" dirty="0">
                <a:solidFill>
                  <a:srgbClr val="FFD7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brand-approved photography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Right-click on this link, then go to Hyperlink &gt; Go to hyperlink.)</a:t>
            </a:r>
            <a:endParaRPr sz="1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Marketing for print-ready versions of any photos with watermarks.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Compressing photos to 220 dpi will minimize the file size. Double-click on any photo, then go to Picture Format in the toolbar and click on Compress Pictures. Select 220 dpi and “All Images in this File” (see screenshot, below).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Photography must represent diversity in race, gender, age, and STM occupation.</a:t>
            </a:r>
            <a:br>
              <a:rPr lang="en-U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580" y="2052622"/>
            <a:ext cx="2201772" cy="63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9260" y="5489849"/>
            <a:ext cx="1801380" cy="95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352" y="1261524"/>
            <a:ext cx="2201769" cy="63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674" y="5489849"/>
            <a:ext cx="1795131" cy="95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13" y="609228"/>
            <a:ext cx="2201769" cy="63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789" y="3760691"/>
            <a:ext cx="1802016" cy="95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7697" y="2792764"/>
            <a:ext cx="2201770" cy="63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02746" y="4348818"/>
            <a:ext cx="1799740" cy="9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0"/>
          <p:cNvSpPr txBox="1"/>
          <p:nvPr/>
        </p:nvSpPr>
        <p:spPr>
          <a:xfrm>
            <a:off x="8404626" y="192623"/>
            <a:ext cx="350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B5C7C"/>
                </a:solidFill>
                <a:latin typeface="Calibri"/>
                <a:ea typeface="Calibri"/>
                <a:cs typeface="Calibri"/>
                <a:sym typeface="Calibri"/>
              </a:rPr>
              <a:t>Resizable arrows</a:t>
            </a:r>
            <a:endParaRPr/>
          </a:p>
        </p:txBody>
      </p:sp>
      <p:pic>
        <p:nvPicPr>
          <p:cNvPr id="516" name="Google Shape;51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8483" y="5304612"/>
            <a:ext cx="2562293" cy="13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2356" y="5304612"/>
            <a:ext cx="2553404" cy="135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02121" y="3465469"/>
            <a:ext cx="2563197" cy="136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19494" y="3702165"/>
            <a:ext cx="2559960" cy="135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486" y="2047889"/>
            <a:ext cx="3209235" cy="92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7900" y="1086734"/>
            <a:ext cx="3209231" cy="92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5395" y="791701"/>
            <a:ext cx="3209231" cy="92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25586" y="2503141"/>
            <a:ext cx="3209232" cy="92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 txBox="1"/>
          <p:nvPr/>
        </p:nvSpPr>
        <p:spPr>
          <a:xfrm>
            <a:off x="8404626" y="192623"/>
            <a:ext cx="350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B5C7C"/>
                </a:solidFill>
                <a:latin typeface="Calibri"/>
                <a:ea typeface="Calibri"/>
                <a:cs typeface="Calibri"/>
                <a:sym typeface="Calibri"/>
              </a:rPr>
              <a:t>Bracket elements</a:t>
            </a:r>
            <a:endParaRPr dirty="0"/>
          </a:p>
        </p:txBody>
      </p:sp>
      <p:grpSp>
        <p:nvGrpSpPr>
          <p:cNvPr id="530" name="Google Shape;530;p31"/>
          <p:cNvGrpSpPr/>
          <p:nvPr/>
        </p:nvGrpSpPr>
        <p:grpSpPr>
          <a:xfrm>
            <a:off x="11715205" y="1415951"/>
            <a:ext cx="195571" cy="4071617"/>
            <a:chOff x="9770533" y="1285431"/>
            <a:chExt cx="196530" cy="3539113"/>
          </a:xfrm>
        </p:grpSpPr>
        <p:cxnSp>
          <p:nvCxnSpPr>
            <p:cNvPr id="531" name="Google Shape;531;p31"/>
            <p:cNvCxnSpPr/>
            <p:nvPr/>
          </p:nvCxnSpPr>
          <p:spPr>
            <a:xfrm>
              <a:off x="9774617" y="1285431"/>
              <a:ext cx="0" cy="1502182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2" name="Google Shape;532;p31"/>
            <p:cNvCxnSpPr/>
            <p:nvPr/>
          </p:nvCxnSpPr>
          <p:spPr>
            <a:xfrm>
              <a:off x="9774617" y="3232810"/>
              <a:ext cx="0" cy="1591734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3" name="Google Shape;533;p31"/>
            <p:cNvCxnSpPr/>
            <p:nvPr/>
          </p:nvCxnSpPr>
          <p:spPr>
            <a:xfrm>
              <a:off x="9770533" y="2777067"/>
              <a:ext cx="196528" cy="234439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4" name="Google Shape;534;p31"/>
            <p:cNvCxnSpPr/>
            <p:nvPr/>
          </p:nvCxnSpPr>
          <p:spPr>
            <a:xfrm rot="10800000" flipH="1">
              <a:off x="9770533" y="2996295"/>
              <a:ext cx="196530" cy="248194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35" name="Google Shape;535;p31"/>
          <p:cNvGrpSpPr/>
          <p:nvPr/>
        </p:nvGrpSpPr>
        <p:grpSpPr>
          <a:xfrm>
            <a:off x="11119460" y="1430453"/>
            <a:ext cx="195571" cy="4071617"/>
            <a:chOff x="9770533" y="1285431"/>
            <a:chExt cx="196530" cy="3539113"/>
          </a:xfrm>
        </p:grpSpPr>
        <p:cxnSp>
          <p:nvCxnSpPr>
            <p:cNvPr id="536" name="Google Shape;536;p31"/>
            <p:cNvCxnSpPr/>
            <p:nvPr/>
          </p:nvCxnSpPr>
          <p:spPr>
            <a:xfrm>
              <a:off x="9774617" y="1285431"/>
              <a:ext cx="0" cy="1502182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7" name="Google Shape;537;p31"/>
            <p:cNvCxnSpPr/>
            <p:nvPr/>
          </p:nvCxnSpPr>
          <p:spPr>
            <a:xfrm>
              <a:off x="9774617" y="3232810"/>
              <a:ext cx="0" cy="1591734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8" name="Google Shape;538;p31"/>
            <p:cNvCxnSpPr/>
            <p:nvPr/>
          </p:nvCxnSpPr>
          <p:spPr>
            <a:xfrm>
              <a:off x="9770533" y="2777067"/>
              <a:ext cx="196528" cy="234439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9" name="Google Shape;539;p31"/>
            <p:cNvCxnSpPr/>
            <p:nvPr/>
          </p:nvCxnSpPr>
          <p:spPr>
            <a:xfrm rot="10800000" flipH="1">
              <a:off x="9770533" y="2996295"/>
              <a:ext cx="196530" cy="248194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40" name="Google Shape;540;p31"/>
          <p:cNvGrpSpPr/>
          <p:nvPr/>
        </p:nvGrpSpPr>
        <p:grpSpPr>
          <a:xfrm>
            <a:off x="10422309" y="1430453"/>
            <a:ext cx="195571" cy="4071617"/>
            <a:chOff x="9770533" y="1285431"/>
            <a:chExt cx="196530" cy="3539113"/>
          </a:xfrm>
        </p:grpSpPr>
        <p:cxnSp>
          <p:nvCxnSpPr>
            <p:cNvPr id="541" name="Google Shape;541;p31"/>
            <p:cNvCxnSpPr/>
            <p:nvPr/>
          </p:nvCxnSpPr>
          <p:spPr>
            <a:xfrm>
              <a:off x="9774617" y="1285431"/>
              <a:ext cx="0" cy="1502182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2" name="Google Shape;542;p31"/>
            <p:cNvCxnSpPr/>
            <p:nvPr/>
          </p:nvCxnSpPr>
          <p:spPr>
            <a:xfrm>
              <a:off x="9774617" y="3232810"/>
              <a:ext cx="0" cy="1591734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3" name="Google Shape;543;p31"/>
            <p:cNvCxnSpPr/>
            <p:nvPr/>
          </p:nvCxnSpPr>
          <p:spPr>
            <a:xfrm>
              <a:off x="9770533" y="2777067"/>
              <a:ext cx="196528" cy="23443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4" name="Google Shape;544;p31"/>
            <p:cNvCxnSpPr/>
            <p:nvPr/>
          </p:nvCxnSpPr>
          <p:spPr>
            <a:xfrm rot="10800000" flipH="1">
              <a:off x="9770533" y="2996295"/>
              <a:ext cx="196530" cy="248194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45" name="Google Shape;545;p31"/>
          <p:cNvGrpSpPr/>
          <p:nvPr/>
        </p:nvGrpSpPr>
        <p:grpSpPr>
          <a:xfrm>
            <a:off x="7693693" y="1735028"/>
            <a:ext cx="1896209" cy="3612958"/>
            <a:chOff x="5838491" y="838954"/>
            <a:chExt cx="2750198" cy="5240113"/>
          </a:xfrm>
        </p:grpSpPr>
        <p:sp>
          <p:nvSpPr>
            <p:cNvPr id="546" name="Google Shape;546;p31"/>
            <p:cNvSpPr/>
            <p:nvPr/>
          </p:nvSpPr>
          <p:spPr>
            <a:xfrm flipH="1">
              <a:off x="7843622" y="838954"/>
              <a:ext cx="745067" cy="5240113"/>
            </a:xfrm>
            <a:prstGeom prst="leftBracket">
              <a:avLst>
                <a:gd name="adj" fmla="val 14469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 flipH="1">
              <a:off x="6843305" y="838954"/>
              <a:ext cx="745067" cy="5240113"/>
            </a:xfrm>
            <a:prstGeom prst="leftBracket">
              <a:avLst>
                <a:gd name="adj" fmla="val 14469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 flipH="1">
              <a:off x="5838491" y="838954"/>
              <a:ext cx="745067" cy="5240113"/>
            </a:xfrm>
            <a:prstGeom prst="leftBracket">
              <a:avLst>
                <a:gd name="adj" fmla="val 1446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31"/>
          <p:cNvGrpSpPr/>
          <p:nvPr/>
        </p:nvGrpSpPr>
        <p:grpSpPr>
          <a:xfrm>
            <a:off x="2391246" y="838954"/>
            <a:ext cx="1097937" cy="5240113"/>
            <a:chOff x="3352800" y="838954"/>
            <a:chExt cx="1097937" cy="5240113"/>
          </a:xfrm>
        </p:grpSpPr>
        <p:cxnSp>
          <p:nvCxnSpPr>
            <p:cNvPr id="550" name="Google Shape;550;p31"/>
            <p:cNvCxnSpPr/>
            <p:nvPr/>
          </p:nvCxnSpPr>
          <p:spPr>
            <a:xfrm>
              <a:off x="3352800" y="3429000"/>
              <a:ext cx="468325" cy="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1" name="Google Shape;551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2" name="Google Shape;552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4" name="Google Shape;554;p31"/>
          <p:cNvGrpSpPr/>
          <p:nvPr/>
        </p:nvGrpSpPr>
        <p:grpSpPr>
          <a:xfrm>
            <a:off x="1407164" y="838954"/>
            <a:ext cx="1097937" cy="5240113"/>
            <a:chOff x="3352800" y="838954"/>
            <a:chExt cx="1097937" cy="5240113"/>
          </a:xfrm>
        </p:grpSpPr>
        <p:cxnSp>
          <p:nvCxnSpPr>
            <p:cNvPr id="555" name="Google Shape;555;p31"/>
            <p:cNvCxnSpPr/>
            <p:nvPr/>
          </p:nvCxnSpPr>
          <p:spPr>
            <a:xfrm>
              <a:off x="3352800" y="3429000"/>
              <a:ext cx="468325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6" name="Google Shape;556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7" name="Google Shape;557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8" name="Google Shape;558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9" name="Google Shape;559;p31"/>
          <p:cNvGrpSpPr/>
          <p:nvPr/>
        </p:nvGrpSpPr>
        <p:grpSpPr>
          <a:xfrm>
            <a:off x="281224" y="838954"/>
            <a:ext cx="1097937" cy="5240113"/>
            <a:chOff x="3352800" y="838954"/>
            <a:chExt cx="1097937" cy="5240113"/>
          </a:xfrm>
        </p:grpSpPr>
        <p:cxnSp>
          <p:nvCxnSpPr>
            <p:cNvPr id="560" name="Google Shape;560;p31"/>
            <p:cNvCxnSpPr/>
            <p:nvPr/>
          </p:nvCxnSpPr>
          <p:spPr>
            <a:xfrm>
              <a:off x="3352800" y="3429000"/>
              <a:ext cx="468325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1" name="Google Shape;561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3" name="Google Shape;563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4" name="Google Shape;564;p31"/>
          <p:cNvGrpSpPr/>
          <p:nvPr/>
        </p:nvGrpSpPr>
        <p:grpSpPr>
          <a:xfrm>
            <a:off x="6469198" y="838954"/>
            <a:ext cx="643467" cy="5240113"/>
            <a:chOff x="3807270" y="838954"/>
            <a:chExt cx="643467" cy="5240113"/>
          </a:xfrm>
        </p:grpSpPr>
        <p:cxnSp>
          <p:nvCxnSpPr>
            <p:cNvPr id="565" name="Google Shape;565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6" name="Google Shape;566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7" name="Google Shape;567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8" name="Google Shape;568;p31"/>
          <p:cNvGrpSpPr/>
          <p:nvPr/>
        </p:nvGrpSpPr>
        <p:grpSpPr>
          <a:xfrm>
            <a:off x="5527473" y="838954"/>
            <a:ext cx="643467" cy="5240113"/>
            <a:chOff x="3807270" y="838954"/>
            <a:chExt cx="643467" cy="5240113"/>
          </a:xfrm>
        </p:grpSpPr>
        <p:cxnSp>
          <p:nvCxnSpPr>
            <p:cNvPr id="569" name="Google Shape;569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0" name="Google Shape;570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1" name="Google Shape;571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2" name="Google Shape;572;p31"/>
          <p:cNvGrpSpPr/>
          <p:nvPr/>
        </p:nvGrpSpPr>
        <p:grpSpPr>
          <a:xfrm>
            <a:off x="4486582" y="838954"/>
            <a:ext cx="643467" cy="5240113"/>
            <a:chOff x="3807270" y="838954"/>
            <a:chExt cx="643467" cy="5240113"/>
          </a:xfrm>
        </p:grpSpPr>
        <p:cxnSp>
          <p:nvCxnSpPr>
            <p:cNvPr id="573" name="Google Shape;573;p31"/>
            <p:cNvCxnSpPr/>
            <p:nvPr/>
          </p:nvCxnSpPr>
          <p:spPr>
            <a:xfrm>
              <a:off x="3821125" y="838954"/>
              <a:ext cx="0" cy="5240113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4" name="Google Shape;574;p31"/>
            <p:cNvCxnSpPr/>
            <p:nvPr/>
          </p:nvCxnSpPr>
          <p:spPr>
            <a:xfrm>
              <a:off x="3807270" y="838954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5" name="Google Shape;575;p31"/>
            <p:cNvCxnSpPr/>
            <p:nvPr/>
          </p:nvCxnSpPr>
          <p:spPr>
            <a:xfrm>
              <a:off x="3807270" y="6079067"/>
              <a:ext cx="643467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Google Shape;580;p32"/>
          <p:cNvGraphicFramePr/>
          <p:nvPr/>
        </p:nvGraphicFramePr>
        <p:xfrm>
          <a:off x="1919536" y="1339347"/>
          <a:ext cx="9052575" cy="4710180"/>
        </p:xfrm>
        <a:graphic>
          <a:graphicData uri="http://schemas.openxmlformats.org/drawingml/2006/table">
            <a:tbl>
              <a:tblPr firstRow="1" bandRow="1">
                <a:noFill/>
                <a:tableStyleId>{D5E13953-267C-495C-BA67-9BF1CE492B6D}</a:tableStyleId>
              </a:tblPr>
              <a:tblGrid>
                <a:gridCol w="30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capabilities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Delivery in CY 2020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Longer-term roadmap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650">
                <a:tc>
                  <a:txBody>
                    <a:bodyPr/>
                    <a:lstStyle/>
                    <a:p>
                      <a:pPr marL="119063" marR="0" lvl="0" indent="-1190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/>
                    </a:p>
                    <a:p>
                      <a:pPr marL="119063" marR="0" lvl="0" indent="-119063" algn="l" rtl="0"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Abstract</a:t>
                      </a:r>
                      <a:endParaRPr/>
                    </a:p>
                    <a:p>
                      <a:pPr marL="119063" marR="0" lvl="0" indent="-119063" algn="l" rtl="0"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names</a:t>
                      </a:r>
                      <a:endParaRPr/>
                    </a:p>
                    <a:p>
                      <a:pPr marL="119063" marR="0" lvl="0" indent="-119063" algn="l" rtl="0"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affiliations</a:t>
                      </a:r>
                      <a:endParaRPr/>
                    </a:p>
                    <a:p>
                      <a:pPr marL="119063" marR="0" lvl="0" indent="-119063" algn="l" rtl="0"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Match authors to affiliations</a:t>
                      </a:r>
                      <a:endParaRPr/>
                    </a:p>
                    <a:p>
                      <a:pPr marL="119063" marR="0" lvl="0" indent="-119063" algn="l" rtl="0"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listed in manuscript</a:t>
                      </a:r>
                      <a:endParaRPr/>
                    </a:p>
                  </a:txBody>
                  <a:tcPr marL="91450" marR="91450" marT="91450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7A8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statement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Funder entities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numbers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Match grant numbers</a:t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authors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email addresses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Match email addresses</a:t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authors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Corresponding author(s)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country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Ringgold matching automation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45725">
                    <a:lnL w="9525" cap="flat" cmpd="sng">
                      <a:solidFill>
                        <a:srgbClr val="A7A8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7A8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Identification of previously submitted manuscript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availability</a:t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 extraction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Conflict of interest extraction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 extraction</a:t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reformatting</a:t>
                      </a:r>
                      <a:endParaRPr/>
                    </a:p>
                    <a:p>
                      <a:pPr marL="119063" marR="0" lvl="0" indent="-119063" algn="l" rtl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FE4B45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FundRef matching to</a:t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extracted funder entities</a:t>
                      </a:r>
                      <a:endParaRPr/>
                    </a:p>
                  </a:txBody>
                  <a:tcPr marL="91450" marR="91450" marT="91450" marB="45725">
                    <a:lnL w="9525" cap="flat" cmpd="sng">
                      <a:solidFill>
                        <a:srgbClr val="A7A8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1" name="Google Shape;581;p32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Table example</a:t>
            </a:r>
            <a:endParaRPr/>
          </a:p>
        </p:txBody>
      </p:sp>
      <p:sp>
        <p:nvSpPr>
          <p:cNvPr id="582" name="Google Shape;582;p32"/>
          <p:cNvSpPr txBox="1"/>
          <p:nvPr/>
        </p:nvSpPr>
        <p:spPr>
          <a:xfrm>
            <a:off x="1809564" y="6049526"/>
            <a:ext cx="91625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3825" marR="0" lvl="0" indent="-1238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 add or delete columns, right-click on the chart and choose either “insert” or “delete.”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graphicFrame>
        <p:nvGraphicFramePr>
          <p:cNvPr id="588" name="Google Shape;588;p33"/>
          <p:cNvGraphicFramePr/>
          <p:nvPr/>
        </p:nvGraphicFramePr>
        <p:xfrm>
          <a:off x="-253999" y="2286450"/>
          <a:ext cx="6417734" cy="427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9" name="Google Shape;589;p33"/>
          <p:cNvSpPr txBox="1"/>
          <p:nvPr/>
        </p:nvSpPr>
        <p:spPr>
          <a:xfrm>
            <a:off x="7056261" y="832374"/>
            <a:ext cx="4327880" cy="174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 </a:t>
            </a: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constructed using the embedded version of Excel. Go to Insert &gt; Chart. Enter your dataor cut and paste it from an existing Excel file. The chart will generate automatically.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0" name="Google Shape;590;p33"/>
          <p:cNvCxnSpPr/>
          <p:nvPr/>
        </p:nvCxnSpPr>
        <p:spPr>
          <a:xfrm>
            <a:off x="6096000" y="1728216"/>
            <a:ext cx="0" cy="4407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graphicFrame>
        <p:nvGraphicFramePr>
          <p:cNvPr id="591" name="Google Shape;591;p33"/>
          <p:cNvGraphicFramePr/>
          <p:nvPr/>
        </p:nvGraphicFramePr>
        <p:xfrm>
          <a:off x="5926667" y="2286450"/>
          <a:ext cx="6417734" cy="427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2" name="Google Shape;592;p33"/>
          <p:cNvSpPr txBox="1"/>
          <p:nvPr/>
        </p:nvSpPr>
        <p:spPr>
          <a:xfrm>
            <a:off x="4390459" y="2386915"/>
            <a:ext cx="32424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4E5"/>
                </a:solidFill>
                <a:latin typeface="Calibri"/>
                <a:ea typeface="Calibri"/>
                <a:cs typeface="Calibri"/>
                <a:sym typeface="Calibri"/>
              </a:rPr>
              <a:t>If using text above each pie chart as a header, delete bullets</a:t>
            </a:r>
            <a:endParaRPr/>
          </a:p>
        </p:txBody>
      </p:sp>
      <p:cxnSp>
        <p:nvCxnSpPr>
          <p:cNvPr id="593" name="Google Shape;593;p33"/>
          <p:cNvCxnSpPr/>
          <p:nvPr/>
        </p:nvCxnSpPr>
        <p:spPr>
          <a:xfrm rot="10800000">
            <a:off x="4253346" y="2386915"/>
            <a:ext cx="0" cy="42350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4" name="Google Shape;594;p33"/>
          <p:cNvCxnSpPr/>
          <p:nvPr/>
        </p:nvCxnSpPr>
        <p:spPr>
          <a:xfrm rot="10800000">
            <a:off x="7355774" y="2386915"/>
            <a:ext cx="0" cy="29487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5" name="Google Shape;595;p33"/>
          <p:cNvSpPr txBox="1"/>
          <p:nvPr/>
        </p:nvSpPr>
        <p:spPr>
          <a:xfrm>
            <a:off x="785883" y="832374"/>
            <a:ext cx="50730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pie chart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 charts are donut-shaped.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Donut hole should be set to 50%.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help constructing charts, contact Marketing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4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01" name="Google Shape;601;p34"/>
          <p:cNvSpPr txBox="1">
            <a:spLocks noGrp="1"/>
          </p:cNvSpPr>
          <p:nvPr>
            <p:ph type="title"/>
          </p:nvPr>
        </p:nvSpPr>
        <p:spPr>
          <a:xfrm>
            <a:off x="1919536" y="566176"/>
            <a:ext cx="9162532" cy="6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Bar chart example</a:t>
            </a:r>
            <a:endParaRPr/>
          </a:p>
        </p:txBody>
      </p:sp>
      <p:graphicFrame>
        <p:nvGraphicFramePr>
          <p:cNvPr id="602" name="Google Shape;602;p34"/>
          <p:cNvGraphicFramePr/>
          <p:nvPr/>
        </p:nvGraphicFramePr>
        <p:xfrm>
          <a:off x="2032000" y="1840879"/>
          <a:ext cx="8128000" cy="467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3" name="Google Shape;603;p34"/>
          <p:cNvSpPr txBox="1"/>
          <p:nvPr/>
        </p:nvSpPr>
        <p:spPr>
          <a:xfrm>
            <a:off x="5843239" y="297115"/>
            <a:ext cx="6031555" cy="174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 </a:t>
            </a: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constructed using the embedded version of Excel. Go to Insert &gt; Chart. Enter your dataor cut and paste it from an existing Excel file. The chart will generate automatically.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5"/>
          <p:cNvSpPr txBox="1">
            <a:spLocks noGrp="1"/>
          </p:cNvSpPr>
          <p:nvPr>
            <p:ph type="title"/>
          </p:nvPr>
        </p:nvSpPr>
        <p:spPr>
          <a:xfrm>
            <a:off x="5544249" y="393241"/>
            <a:ext cx="6027720" cy="6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Logos</a:t>
            </a:r>
            <a:endParaRPr/>
          </a:p>
        </p:txBody>
      </p:sp>
      <p:pic>
        <p:nvPicPr>
          <p:cNvPr id="609" name="Google Shape;6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249" y="1291211"/>
            <a:ext cx="682860" cy="6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4915" y="2357338"/>
            <a:ext cx="1806919" cy="2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09" y="2168886"/>
            <a:ext cx="725948" cy="67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865943" y="3031664"/>
            <a:ext cx="481340" cy="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4249" y="3968612"/>
            <a:ext cx="4744394" cy="433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5"/>
          <p:cNvSpPr txBox="1"/>
          <p:nvPr/>
        </p:nvSpPr>
        <p:spPr>
          <a:xfrm>
            <a:off x="8558109" y="1233023"/>
            <a:ext cx="1730534" cy="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4249" y="3127681"/>
            <a:ext cx="3327400" cy="43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109" y="3911446"/>
            <a:ext cx="2752860" cy="11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83133" y="4615157"/>
            <a:ext cx="3098776" cy="80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6080" y="5663866"/>
            <a:ext cx="2752861" cy="11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66540" y="1029332"/>
            <a:ext cx="2883503" cy="11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4578" y="3262523"/>
            <a:ext cx="3247790" cy="42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1489" y="1515606"/>
            <a:ext cx="3150879" cy="29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16828" y="2360492"/>
            <a:ext cx="1790699" cy="28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5"/>
          <p:cNvPicPr preferRelativeResize="0"/>
          <p:nvPr/>
        </p:nvPicPr>
        <p:blipFill rotWithShape="1">
          <a:blip r:embed="rId15">
            <a:alphaModFix/>
          </a:blip>
          <a:srcRect t="-12890"/>
          <a:stretch/>
        </p:blipFill>
        <p:spPr>
          <a:xfrm>
            <a:off x="838109" y="5300837"/>
            <a:ext cx="3247790" cy="49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5"/>
          <p:cNvPicPr preferRelativeResize="0"/>
          <p:nvPr/>
        </p:nvPicPr>
        <p:blipFill rotWithShape="1">
          <a:blip r:embed="rId16">
            <a:alphaModFix/>
          </a:blip>
          <a:srcRect l="-5026" t="-12135"/>
          <a:stretch/>
        </p:blipFill>
        <p:spPr>
          <a:xfrm>
            <a:off x="5490675" y="5535425"/>
            <a:ext cx="3555227" cy="62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725" y="2683730"/>
            <a:ext cx="5882822" cy="9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6"/>
          <p:cNvSpPr txBox="1"/>
          <p:nvPr/>
        </p:nvSpPr>
        <p:spPr>
          <a:xfrm>
            <a:off x="7660657" y="5334411"/>
            <a:ext cx="38367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Atypon.com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info@atypon.com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@atypon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237939" y="6513492"/>
            <a:ext cx="761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_rev1 / 7.1.20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/>
          <p:nvPr/>
        </p:nvSpPr>
        <p:spPr>
          <a:xfrm>
            <a:off x="1818579" y="1409753"/>
            <a:ext cx="700741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Brand colors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colors: Black and cobalt.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Accent colors: Cyanide and red.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Sidebars are either charcoal (purple) or smoke (gray).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brand colors are hard-coded into the top row of the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 palette.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use any colors other than those in the top row of the palette.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1800"/>
              <a:buFont typeface="Calibri"/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1818579" y="598940"/>
            <a:ext cx="6101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4B45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E4B45"/>
                </a:solidFill>
                <a:latin typeface="Calibri"/>
                <a:ea typeface="Calibri"/>
                <a:cs typeface="Calibri"/>
                <a:sym typeface="Calibri"/>
              </a:rPr>
              <a:t>Colors</a:t>
            </a:r>
            <a:endParaRPr dirty="0"/>
          </a:p>
        </p:txBody>
      </p:sp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58" y="3986735"/>
            <a:ext cx="10310242" cy="273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7195" y="897873"/>
            <a:ext cx="2743200" cy="3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/>
          <p:nvPr/>
        </p:nvSpPr>
        <p:spPr>
          <a:xfrm>
            <a:off x="8990406" y="1463331"/>
            <a:ext cx="2728054" cy="2410169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BFE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7126570" y="1034754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ONLY THESE &gt;</a:t>
            </a: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3417752" y="4234375"/>
            <a:ext cx="989556" cy="90033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2D3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610254" y="4607941"/>
            <a:ext cx="9895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</a:t>
            </a: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5837128" y="5997705"/>
            <a:ext cx="1026127" cy="34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CYANIDE</a:t>
            </a:r>
            <a:endParaRPr sz="1800" dirty="0"/>
          </a:p>
        </p:txBody>
      </p:sp>
      <p:sp>
        <p:nvSpPr>
          <p:cNvPr id="228" name="Google Shape;228;p3"/>
          <p:cNvSpPr txBox="1"/>
          <p:nvPr/>
        </p:nvSpPr>
        <p:spPr>
          <a:xfrm>
            <a:off x="615354" y="3745440"/>
            <a:ext cx="294014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COLORS</a:t>
            </a: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1818579" y="4304364"/>
            <a:ext cx="1396227" cy="3916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9C33D-8356-AEDB-9B84-23EDEAEC290B}"/>
              </a:ext>
            </a:extLst>
          </p:cNvPr>
          <p:cNvSpPr txBox="1"/>
          <p:nvPr/>
        </p:nvSpPr>
        <p:spPr>
          <a:xfrm>
            <a:off x="16113211" y="-6919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236" name="Google Shape;236;p4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38" name="Google Shape;238;p4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Calibri"/>
              <a:buNone/>
            </a:pPr>
            <a:endParaRPr/>
          </a:p>
        </p:txBody>
      </p:sp>
      <p:sp>
        <p:nvSpPr>
          <p:cNvPr id="239" name="Google Shape;239;p4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0" y="0"/>
            <a:ext cx="12192000" cy="6869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"/>
          <p:cNvPicPr preferRelativeResize="0"/>
          <p:nvPr/>
        </p:nvPicPr>
        <p:blipFill rotWithShape="1">
          <a:blip r:embed="rId3">
            <a:alphaModFix amt="56000"/>
          </a:blip>
          <a:srcRect l="-22121"/>
          <a:stretch/>
        </p:blipFill>
        <p:spPr>
          <a:xfrm>
            <a:off x="3581400" y="-17395"/>
            <a:ext cx="8610600" cy="686942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/>
          <p:nvPr/>
        </p:nvSpPr>
        <p:spPr>
          <a:xfrm>
            <a:off x="2790873" y="-17394"/>
            <a:ext cx="8213272" cy="6886823"/>
          </a:xfrm>
          <a:custGeom>
            <a:avLst/>
            <a:gdLst/>
            <a:ahLst/>
            <a:cxnLst/>
            <a:rect l="l" t="t" r="r" b="b"/>
            <a:pathLst>
              <a:path w="8213272" h="6858000" extrusionOk="0">
                <a:moveTo>
                  <a:pt x="8213272" y="0"/>
                </a:moveTo>
                <a:lnTo>
                  <a:pt x="3531866" y="6858000"/>
                </a:lnTo>
                <a:lnTo>
                  <a:pt x="0" y="6858000"/>
                </a:lnTo>
                <a:lnTo>
                  <a:pt x="0" y="23387"/>
                </a:lnTo>
                <a:lnTo>
                  <a:pt x="82132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779055" y="2107247"/>
            <a:ext cx="6966413" cy="103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Title for Atypon’s PowerPoint</a:t>
            </a:r>
            <a:br>
              <a:rPr lang="en-US" sz="36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sz="3600" b="1" i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784916" y="4488350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Calibri"/>
              <a:buNone/>
            </a:pPr>
            <a:r>
              <a:rPr lang="en-US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Name of Presenter</a:t>
            </a:r>
            <a:endParaRPr sz="1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784916" y="4829493"/>
            <a:ext cx="4114800" cy="29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Calibri"/>
              <a:buNone/>
            </a:pPr>
            <a:r>
              <a:rPr lang="en-US" sz="18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Title of Presenter</a:t>
            </a:r>
            <a:endParaRPr sz="1800" b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784916" y="5452111"/>
            <a:ext cx="4114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Calibri"/>
              <a:buNone/>
            </a:pPr>
            <a:r>
              <a:rPr lang="en-US" sz="16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Date goes here</a:t>
            </a:r>
            <a:endParaRPr sz="1600" b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055" y="616299"/>
            <a:ext cx="1571171" cy="2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63" name="Google Shape;263;p6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64" name="Google Shape;264;p6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Calibri"/>
              <a:buNone/>
            </a:pPr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>
            <a:spLocks noGrp="1"/>
          </p:cNvSpPr>
          <p:nvPr>
            <p:ph type="title"/>
          </p:nvPr>
        </p:nvSpPr>
        <p:spPr>
          <a:xfrm>
            <a:off x="779055" y="2107247"/>
            <a:ext cx="696641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271" name="Google Shape;271;p7"/>
          <p:cNvSpPr txBox="1">
            <a:spLocks noGrp="1"/>
          </p:cNvSpPr>
          <p:nvPr>
            <p:ph type="body" idx="1"/>
          </p:nvPr>
        </p:nvSpPr>
        <p:spPr>
          <a:xfrm>
            <a:off x="784916" y="4464202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body" idx="2"/>
          </p:nvPr>
        </p:nvSpPr>
        <p:spPr>
          <a:xfrm>
            <a:off x="784916" y="4829493"/>
            <a:ext cx="4114800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alibri"/>
              <a:buNone/>
            </a:pPr>
            <a:endParaRPr/>
          </a:p>
        </p:txBody>
      </p:sp>
      <p:sp>
        <p:nvSpPr>
          <p:cNvPr id="273" name="Google Shape;273;p7"/>
          <p:cNvSpPr txBox="1">
            <a:spLocks noGrp="1"/>
          </p:cNvSpPr>
          <p:nvPr>
            <p:ph type="body" idx="3"/>
          </p:nvPr>
        </p:nvSpPr>
        <p:spPr>
          <a:xfrm>
            <a:off x="784916" y="5452111"/>
            <a:ext cx="4114800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Calibri"/>
              <a:buNone/>
            </a:pPr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body" idx="4"/>
          </p:nvPr>
        </p:nvSpPr>
        <p:spPr>
          <a:xfrm>
            <a:off x="779463" y="3194852"/>
            <a:ext cx="5886380" cy="4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title"/>
          </p:nvPr>
        </p:nvSpPr>
        <p:spPr>
          <a:xfrm>
            <a:off x="771698" y="2539999"/>
            <a:ext cx="3285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81" name="Google Shape;281;p8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82" name="Google Shape;282;p8"/>
          <p:cNvSpPr txBox="1">
            <a:spLocks noGrp="1"/>
          </p:cNvSpPr>
          <p:nvPr>
            <p:ph type="body" idx="1"/>
          </p:nvPr>
        </p:nvSpPr>
        <p:spPr>
          <a:xfrm>
            <a:off x="5443538" y="1376614"/>
            <a:ext cx="5779633" cy="4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Expand your reach.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Get discovered.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Connect with readers.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Accelerate product creation.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Understand your readers.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Convert visitors to customers.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•"/>
            </a:pPr>
            <a:r>
              <a:rPr lang="en-US"/>
              <a:t>Amplify your brand.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1BB5B-F1BB-BBE6-A919-3B2B12D670EE}"/>
              </a:ext>
            </a:extLst>
          </p:cNvPr>
          <p:cNvSpPr txBox="1"/>
          <p:nvPr/>
        </p:nvSpPr>
        <p:spPr>
          <a:xfrm>
            <a:off x="8640969" y="504497"/>
            <a:ext cx="312157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Approved messaging.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sldNum" idx="12"/>
          </p:nvPr>
        </p:nvSpPr>
        <p:spPr>
          <a:xfrm>
            <a:off x="11571969" y="6328327"/>
            <a:ext cx="3811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8" name="Google Shape;288;p9"/>
          <p:cNvSpPr txBox="1">
            <a:spLocks noGrp="1"/>
          </p:cNvSpPr>
          <p:nvPr>
            <p:ph type="title"/>
          </p:nvPr>
        </p:nvSpPr>
        <p:spPr>
          <a:xfrm>
            <a:off x="1046018" y="2332037"/>
            <a:ext cx="4498232" cy="22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Divider slide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_PAGE">
  <a:themeElements>
    <a:clrScheme name="Custom 93">
      <a:dk1>
        <a:srgbClr val="000000"/>
      </a:dk1>
      <a:lt1>
        <a:srgbClr val="FBFEFF"/>
      </a:lt1>
      <a:dk2>
        <a:srgbClr val="375A79"/>
      </a:dk2>
      <a:lt2>
        <a:srgbClr val="FDFCFF"/>
      </a:lt2>
      <a:accent1>
        <a:srgbClr val="3F4359"/>
      </a:accent1>
      <a:accent2>
        <a:srgbClr val="FE4B45"/>
      </a:accent2>
      <a:accent3>
        <a:srgbClr val="00A2E5"/>
      </a:accent3>
      <a:accent4>
        <a:srgbClr val="F4F4F4"/>
      </a:accent4>
      <a:accent5>
        <a:srgbClr val="FE4B45"/>
      </a:accent5>
      <a:accent6>
        <a:srgbClr val="6F7183"/>
      </a:accent6>
      <a:hlink>
        <a:srgbClr val="28201D"/>
      </a:hlink>
      <a:folHlink>
        <a:srgbClr val="FFD7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1392</Words>
  <Application>Microsoft Macintosh PowerPoint</Application>
  <PresentationFormat>Widescreen</PresentationFormat>
  <Paragraphs>270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NTR</vt:lpstr>
      <vt:lpstr>BLANK_PAGE</vt:lpstr>
      <vt:lpstr>Atypon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Divider slide</vt:lpstr>
      <vt:lpstr>Divider slide</vt:lpstr>
      <vt:lpstr>Divider slide</vt:lpstr>
      <vt:lpstr>Our software.  Your content, brand, and vision.</vt:lpstr>
      <vt:lpstr>Our software.  Your content, brand, and vision.</vt:lpstr>
      <vt:lpstr>Atypon develops software that lets publishers manage, market, and monetize any type of content.</vt:lpstr>
      <vt:lpstr>PowerPoint Presentation</vt:lpstr>
      <vt:lpstr>Title goes here</vt:lpstr>
      <vt:lpstr>Title goes here</vt:lpstr>
      <vt:lpstr>Slide with two subheads</vt:lpstr>
      <vt:lpstr>Active Publishing</vt:lpstr>
      <vt:lpstr>Active Publishing</vt:lpstr>
      <vt:lpstr>Technology for publishing the  world’s most important content</vt:lpstr>
      <vt:lpstr>Title goes here/bold</vt:lpstr>
      <vt:lpstr>PowerPoint Presentation</vt:lpstr>
      <vt:lpstr>Meet the team. Staff headshots here.</vt:lpstr>
      <vt:lpstr>Title goes here One or two lines</vt:lpstr>
      <vt:lpstr>Title goes here One or two lines</vt:lpstr>
      <vt:lpstr>Title goes here One or two lines</vt:lpstr>
      <vt:lpstr>Platform</vt:lpstr>
      <vt:lpstr>PowerPoint Presentation</vt:lpstr>
      <vt:lpstr>PowerPoint Presentation</vt:lpstr>
      <vt:lpstr>PowerPoint Presentation</vt:lpstr>
      <vt:lpstr>Table example</vt:lpstr>
      <vt:lpstr>PowerPoint Presentation</vt:lpstr>
      <vt:lpstr>Bar chart example</vt:lpstr>
      <vt:lpstr>Logos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Miller</cp:lastModifiedBy>
  <cp:revision>3</cp:revision>
  <dcterms:created xsi:type="dcterms:W3CDTF">2018-07-31T07:02:48Z</dcterms:created>
  <dcterms:modified xsi:type="dcterms:W3CDTF">2023-05-15T22:29:54Z</dcterms:modified>
</cp:coreProperties>
</file>